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20"/>
  </p:notesMasterIdLst>
  <p:sldIdLst>
    <p:sldId id="321" r:id="rId2"/>
    <p:sldId id="323" r:id="rId3"/>
    <p:sldId id="266" r:id="rId4"/>
    <p:sldId id="307" r:id="rId5"/>
    <p:sldId id="314" r:id="rId6"/>
    <p:sldId id="315" r:id="rId7"/>
    <p:sldId id="316" r:id="rId8"/>
    <p:sldId id="317" r:id="rId9"/>
    <p:sldId id="325" r:id="rId10"/>
    <p:sldId id="260" r:id="rId11"/>
    <p:sldId id="258" r:id="rId12"/>
    <p:sldId id="267" r:id="rId13"/>
    <p:sldId id="259" r:id="rId14"/>
    <p:sldId id="262" r:id="rId15"/>
    <p:sldId id="263" r:id="rId16"/>
    <p:sldId id="264" r:id="rId17"/>
    <p:sldId id="261" r:id="rId18"/>
    <p:sldId id="265" r:id="rId19"/>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Franklin Gothic Book" panose="020B0503020102020204" pitchFamily="34" charset="0"/>
      <p:regular r:id="rId25"/>
      <p:italic r:id="rId26"/>
    </p:embeddedFont>
    <p:embeddedFont>
      <p:font typeface="Franklin Gothic Medium" panose="020B0603020102020204" pitchFamily="34"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3CA2E"/>
    <a:srgbClr val="A5C7E9"/>
    <a:srgbClr val="C5D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5" d="100"/>
          <a:sy n="45" d="100"/>
        </p:scale>
        <p:origin x="61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959490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7699B-48B7-4073-9405-3FCDD293372A}"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7699B-48B7-4073-9405-3FCDD293372A}"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97699B-48B7-4073-9405-3FCDD293372A}" type="datetimeFigureOut">
              <a:rPr lang="en-US" smtClean="0"/>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5/1/2025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F412258D-D283-47C4-A79F-AC09609C2C1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497699B-48B7-4073-9405-3FCDD293372A}" type="datetimeFigureOut">
              <a:rPr lang="en-US" smtClean="0"/>
              <a:t>5/1/2025</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412258D-D283-47C4-A79F-AC09609C2C1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bezb1tRCZ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40" y="457201"/>
            <a:ext cx="7721785" cy="2033080"/>
          </a:xfrm>
        </p:spPr>
        <p:txBody>
          <a:bodyPr>
            <a:normAutofit/>
          </a:bodyPr>
          <a:lstStyle/>
          <a:p>
            <a:pPr algn="ctr"/>
            <a:r>
              <a:rPr lang="vi-VN" altLang="en-US" sz="3200" b="1" dirty="0">
                <a:solidFill>
                  <a:srgbClr val="FF0000"/>
                </a:solidFill>
                <a:effectLst>
                  <a:reflection blurRad="6350" stA="53000" endA="300" endPos="35500" dir="5400000" sy="-90000" algn="bl" rotWithShape="0"/>
                </a:effectLst>
              </a:rPr>
              <a:t>Chào mừng các em học sinh đến với tiết học hôm nay</a:t>
            </a:r>
          </a:p>
        </p:txBody>
      </p:sp>
      <p:sp>
        <p:nvSpPr>
          <p:cNvPr id="6" name="Title 1"/>
          <p:cNvSpPr txBox="1">
            <a:spLocks/>
          </p:cNvSpPr>
          <p:nvPr/>
        </p:nvSpPr>
        <p:spPr>
          <a:xfrm>
            <a:off x="2069010" y="2042234"/>
            <a:ext cx="4579983" cy="16817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altLang="en-US" sz="3200" b="1" dirty="0">
                <a:solidFill>
                  <a:srgbClr val="FF0000"/>
                </a:solidFill>
                <a:effectLst>
                  <a:reflection blurRad="6350" stA="53000" endA="300" endPos="35500" dir="5400000" sy="-90000" algn="bl" rotWithShape="0"/>
                </a:effectLst>
              </a:rPr>
              <a:t>MÔN MĨ THUẬT</a:t>
            </a:r>
          </a:p>
          <a:p>
            <a:pPr algn="ctr"/>
            <a:r>
              <a:rPr lang="en-US" altLang="en-US" sz="3200" b="1" dirty="0">
                <a:solidFill>
                  <a:srgbClr val="FF0000"/>
                </a:solidFill>
                <a:effectLst>
                  <a:reflection blurRad="6350" stA="53000" endA="300" endPos="35500" dir="5400000" sy="-90000" algn="bl" rotWithShape="0"/>
                </a:effectLst>
              </a:rPr>
              <a:t>LỚP 2</a:t>
            </a:r>
            <a:endParaRPr lang="vi-VN" altLang="en-US" sz="3200" b="1" dirty="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48957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KHÁM PHÁ HÌNH CON RỐI</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40461" y="836712"/>
            <a:ext cx="4603539"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1290886"/>
            <a:ext cx="3543709" cy="4832092"/>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con </a:t>
            </a:r>
            <a:r>
              <a:rPr lang="en-GB" sz="2800" dirty="0" err="1">
                <a:latin typeface="Times New Roman" panose="02020603050405020304" pitchFamily="18" charset="0"/>
                <a:cs typeface="Times New Roman" panose="02020603050405020304" pitchFamily="18" charset="0"/>
              </a:rPr>
              <a:t>rối</a:t>
            </a:r>
            <a:r>
              <a:rPr lang="en-GB"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con </a:t>
            </a:r>
            <a:r>
              <a:rPr lang="en-GB" sz="2800" dirty="0" err="1">
                <a:latin typeface="Times New Roman" panose="02020603050405020304" pitchFamily="18" charset="0"/>
                <a:cs typeface="Times New Roman" panose="02020603050405020304" pitchFamily="18" charset="0"/>
              </a:rPr>
              <a:t>rối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được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tạo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bởi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nào</a:t>
            </a:r>
            <a:r>
              <a:rPr lang="en-GB"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Mỗi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con </a:t>
            </a:r>
            <a:r>
              <a:rPr lang="en-GB" sz="2800" dirty="0" err="1">
                <a:latin typeface="Times New Roman" panose="02020603050405020304" pitchFamily="18" charset="0"/>
                <a:cs typeface="Times New Roman" panose="02020603050405020304" pitchFamily="18" charset="0"/>
              </a:rPr>
              <a:t>rối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được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tạo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từ</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vật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liệu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nào</a:t>
            </a:r>
            <a:r>
              <a:rPr lang="en-GB"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0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circle(in)">
                                      <p:cBhvr>
                                        <p:cTn id="31" dur="2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down)">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08" y="33187"/>
            <a:ext cx="8229600" cy="1143000"/>
          </a:xfrm>
        </p:spPr>
        <p:txBody>
          <a:bodyPr/>
          <a:lstStyle/>
          <a:p>
            <a:r>
              <a:rPr lang="en-US" b="1" dirty="0">
                <a:solidFill>
                  <a:srgbClr val="FF0000"/>
                </a:solidFill>
                <a:latin typeface="Times New Roman" panose="02020603050405020304" pitchFamily="18" charset="0"/>
                <a:cs typeface="Times New Roman" panose="02020603050405020304" pitchFamily="18" charset="0"/>
              </a:rPr>
              <a:t>CÁCH TẠO HÌNH CON RỐI</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6023" y="852140"/>
            <a:ext cx="266960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490" y="980728"/>
            <a:ext cx="263134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08" y="3244334"/>
            <a:ext cx="23241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5566" y="3244334"/>
            <a:ext cx="2562225" cy="250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3436131"/>
            <a:ext cx="2549606" cy="2317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2861" y="1188895"/>
            <a:ext cx="2304256" cy="1384995"/>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 </a:t>
            </a:r>
            <a:r>
              <a:rPr lang="en-US" sz="2800">
                <a:solidFill>
                  <a:srgbClr val="0070C0"/>
                </a:solidFill>
                <a:latin typeface="Times New Roman" panose="02020603050405020304" pitchFamily="18" charset="0"/>
                <a:cs typeface="Times New Roman" panose="02020603050405020304" pitchFamily="18" charset="0"/>
              </a:rPr>
              <a:t>Nêu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bước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tạo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con </a:t>
            </a:r>
            <a:r>
              <a:rPr lang="en-US" sz="2800" dirty="0" err="1">
                <a:solidFill>
                  <a:srgbClr val="0070C0"/>
                </a:solidFill>
                <a:latin typeface="Times New Roman" panose="02020603050405020304" pitchFamily="18" charset="0"/>
                <a:cs typeface="Times New Roman" panose="02020603050405020304" pitchFamily="18" charset="0"/>
              </a:rPr>
              <a:t>rối</a:t>
            </a:r>
            <a:r>
              <a:rPr lang="en-US" sz="2800" dirty="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endParaRPr>
          </a:p>
        </p:txBody>
      </p:sp>
      <p:sp>
        <p:nvSpPr>
          <p:cNvPr id="4" name="Rectangle 3"/>
          <p:cNvSpPr/>
          <p:nvPr/>
        </p:nvSpPr>
        <p:spPr>
          <a:xfrm>
            <a:off x="4258452" y="3244334"/>
            <a:ext cx="24237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endParaRPr lang="en-US" dirty="0"/>
          </a:p>
        </p:txBody>
      </p:sp>
      <p:sp>
        <p:nvSpPr>
          <p:cNvPr id="5" name="Rectangle 4"/>
          <p:cNvSpPr/>
          <p:nvPr/>
        </p:nvSpPr>
        <p:spPr>
          <a:xfrm>
            <a:off x="6839524" y="5816360"/>
            <a:ext cx="2376264"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B5: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rối</a:t>
            </a:r>
            <a:r>
              <a:rPr lang="en-US" dirty="0">
                <a:latin typeface="Times New Roman" panose="02020603050405020304" pitchFamily="18" charset="0"/>
                <a:cs typeface="Times New Roman" panose="02020603050405020304" pitchFamily="18" charset="0"/>
              </a:rPr>
              <a:t> </a:t>
            </a:r>
            <a:endParaRPr lang="en-US" dirty="0"/>
          </a:p>
        </p:txBody>
      </p:sp>
      <p:sp>
        <p:nvSpPr>
          <p:cNvPr id="6" name="Rectangle 5"/>
          <p:cNvSpPr/>
          <p:nvPr/>
        </p:nvSpPr>
        <p:spPr>
          <a:xfrm>
            <a:off x="3549726" y="5984208"/>
            <a:ext cx="2956764"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B4: </a:t>
            </a:r>
            <a:r>
              <a:rPr lang="en-US" dirty="0" err="1">
                <a:latin typeface="Times New Roman" panose="02020603050405020304" pitchFamily="18" charset="0"/>
                <a:cs typeface="Times New Roman" panose="02020603050405020304" pitchFamily="18" charset="0"/>
              </a:rPr>
              <a:t>Cuộn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cạnh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endParaRPr lang="en-US" dirty="0"/>
          </a:p>
        </p:txBody>
      </p:sp>
      <p:sp>
        <p:nvSpPr>
          <p:cNvPr id="12" name="Rectangle 11"/>
          <p:cNvSpPr/>
          <p:nvPr/>
        </p:nvSpPr>
        <p:spPr>
          <a:xfrm>
            <a:off x="2719088" y="2643085"/>
            <a:ext cx="307872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B1: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rối</a:t>
            </a:r>
            <a:r>
              <a:rPr lang="en-US" dirty="0">
                <a:latin typeface="Times New Roman" panose="02020603050405020304" pitchFamily="18" charset="0"/>
                <a:cs typeface="Times New Roman" panose="02020603050405020304" pitchFamily="18" charset="0"/>
              </a:rPr>
              <a:t> </a:t>
            </a:r>
            <a:endParaRPr lang="en-US" dirty="0"/>
          </a:p>
        </p:txBody>
      </p:sp>
      <p:sp>
        <p:nvSpPr>
          <p:cNvPr id="13" name="Rectangle 12"/>
          <p:cNvSpPr/>
          <p:nvPr/>
        </p:nvSpPr>
        <p:spPr>
          <a:xfrm>
            <a:off x="6113144" y="2616970"/>
            <a:ext cx="310264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B2: Trang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rối</a:t>
            </a:r>
            <a:r>
              <a:rPr lang="en-US" dirty="0">
                <a:latin typeface="Times New Roman" panose="02020603050405020304" pitchFamily="18" charset="0"/>
                <a:cs typeface="Times New Roman" panose="02020603050405020304" pitchFamily="18" charset="0"/>
              </a:rPr>
              <a:t> </a:t>
            </a:r>
            <a:endParaRPr lang="en-US" dirty="0"/>
          </a:p>
        </p:txBody>
      </p:sp>
      <p:sp>
        <p:nvSpPr>
          <p:cNvPr id="14" name="Rectangle 13"/>
          <p:cNvSpPr/>
          <p:nvPr/>
        </p:nvSpPr>
        <p:spPr>
          <a:xfrm>
            <a:off x="107504" y="5984208"/>
            <a:ext cx="2791123"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B3:Gấp </a:t>
            </a:r>
            <a:r>
              <a:rPr lang="en-US" dirty="0" err="1">
                <a:latin typeface="Times New Roman" panose="02020603050405020304" pitchFamily="18" charset="0"/>
                <a:cs typeface="Times New Roman" panose="02020603050405020304" pitchFamily="18" charset="0"/>
              </a:rPr>
              <a:t>đôi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rối</a:t>
            </a:r>
            <a:endParaRPr lang="en-US" dirty="0"/>
          </a:p>
        </p:txBody>
      </p:sp>
    </p:spTree>
    <p:extLst>
      <p:ext uri="{BB962C8B-B14F-4D97-AF65-F5344CB8AC3E}">
        <p14:creationId xmlns:p14="http://schemas.microsoft.com/office/powerpoint/2010/main" val="111254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barn(inVertical)">
                                      <p:cBhvr>
                                        <p:cTn id="18" dur="500"/>
                                        <p:tgtEl>
                                          <p:spTgt spid="205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barn(inVertical)">
                                      <p:cBhvr>
                                        <p:cTn id="24" dur="500"/>
                                        <p:tgtEl>
                                          <p:spTgt spid="205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2053"/>
                                        </p:tgtEl>
                                        <p:attrNameLst>
                                          <p:attrName>style.visibility</p:attrName>
                                        </p:attrNameLst>
                                      </p:cBhvr>
                                      <p:to>
                                        <p:strVal val="visible"/>
                                      </p:to>
                                    </p:set>
                                    <p:animEffect transition="in" filter="barn(inVertical)">
                                      <p:cBhvr>
                                        <p:cTn id="30" dur="500"/>
                                        <p:tgtEl>
                                          <p:spTgt spid="205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barn(inVertical)">
                                      <p:cBhvr>
                                        <p:cTn id="39" dur="500"/>
                                        <p:tgtEl>
                                          <p:spTgt spid="205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wheel(1)">
                                      <p:cBhvr>
                                        <p:cTn id="4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ĩ thuật lớp 2- Bài 3- Con rối đáng yêu(1)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620688"/>
            <a:ext cx="8960995" cy="5040560"/>
          </a:xfrm>
          <a:prstGeom prst="rect">
            <a:avLst/>
          </a:prstGeom>
        </p:spPr>
      </p:pic>
      <p:sp>
        <p:nvSpPr>
          <p:cNvPr id="6" name="Rectangle 5"/>
          <p:cNvSpPr/>
          <p:nvPr/>
        </p:nvSpPr>
        <p:spPr>
          <a:xfrm>
            <a:off x="1259632" y="6093296"/>
            <a:ext cx="7808867" cy="400110"/>
          </a:xfrm>
          <a:prstGeom prst="rect">
            <a:avLst/>
          </a:prstGeom>
        </p:spPr>
        <p:txBody>
          <a:bodyPr wrap="square">
            <a:spAutoFit/>
          </a:bodyPr>
          <a:lstStyle/>
          <a:p>
            <a:pPr algn="ctr">
              <a:spcAft>
                <a:spcPts val="0"/>
              </a:spcAft>
            </a:pPr>
            <a:r>
              <a:rPr lang="en-GB" sz="2000" b="1" i="1">
                <a:solidFill>
                  <a:srgbClr val="0070C0"/>
                </a:solidFill>
                <a:latin typeface="Times New Roman" panose="02020603050405020304" pitchFamily="18" charset="0"/>
                <a:ea typeface="Times New Roman" panose="02020603050405020304" pitchFamily="18" charset="0"/>
              </a:rPr>
              <a:t>Kết hợp hình cắt dán, giấy với dây có thể tạo được con rối đơn giản.</a:t>
            </a:r>
            <a:endParaRPr lang="en-US" sz="2000" b="1">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272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BÀI THAM KHẢO</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0112" y="1268760"/>
            <a:ext cx="2957385"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227" y="1321478"/>
            <a:ext cx="227989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321478"/>
            <a:ext cx="223224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00" y="4357391"/>
            <a:ext cx="4536504" cy="2331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4383323"/>
            <a:ext cx="3528392"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28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1000"/>
                                        <p:tgtEl>
                                          <p:spTgt spid="4099"/>
                                        </p:tgtEl>
                                      </p:cBhvr>
                                    </p:animEffect>
                                    <p:anim calcmode="lin" valueType="num">
                                      <p:cBhvr>
                                        <p:cTn id="20" dur="1000" fill="hold"/>
                                        <p:tgtEl>
                                          <p:spTgt spid="4099"/>
                                        </p:tgtEl>
                                        <p:attrNameLst>
                                          <p:attrName>ppt_x</p:attrName>
                                        </p:attrNameLst>
                                      </p:cBhvr>
                                      <p:tavLst>
                                        <p:tav tm="0">
                                          <p:val>
                                            <p:strVal val="#ppt_x"/>
                                          </p:val>
                                        </p:tav>
                                        <p:tav tm="100000">
                                          <p:val>
                                            <p:strVal val="#ppt_x"/>
                                          </p:val>
                                        </p:tav>
                                      </p:tavLst>
                                    </p:anim>
                                    <p:anim calcmode="lin" valueType="num">
                                      <p:cBhvr>
                                        <p:cTn id="21"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1000"/>
                                        <p:tgtEl>
                                          <p:spTgt spid="4098"/>
                                        </p:tgtEl>
                                      </p:cBhvr>
                                    </p:animEffect>
                                    <p:anim calcmode="lin" valueType="num">
                                      <p:cBhvr>
                                        <p:cTn id="27" dur="1000" fill="hold"/>
                                        <p:tgtEl>
                                          <p:spTgt spid="4098"/>
                                        </p:tgtEl>
                                        <p:attrNameLst>
                                          <p:attrName>ppt_x</p:attrName>
                                        </p:attrNameLst>
                                      </p:cBhvr>
                                      <p:tavLst>
                                        <p:tav tm="0">
                                          <p:val>
                                            <p:strVal val="#ppt_x"/>
                                          </p:val>
                                        </p:tav>
                                        <p:tav tm="100000">
                                          <p:val>
                                            <p:strVal val="#ppt_x"/>
                                          </p:val>
                                        </p:tav>
                                      </p:tavLst>
                                    </p:anim>
                                    <p:anim calcmode="lin" valueType="num">
                                      <p:cBhvr>
                                        <p:cTn id="2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101"/>
                                        </p:tgtEl>
                                        <p:attrNameLst>
                                          <p:attrName>style.visibility</p:attrName>
                                        </p:attrNameLst>
                                      </p:cBhvr>
                                      <p:to>
                                        <p:strVal val="visible"/>
                                      </p:to>
                                    </p:set>
                                    <p:animEffect transition="in" filter="fade">
                                      <p:cBhvr>
                                        <p:cTn id="33" dur="1000"/>
                                        <p:tgtEl>
                                          <p:spTgt spid="4101"/>
                                        </p:tgtEl>
                                      </p:cBhvr>
                                    </p:animEffect>
                                    <p:anim calcmode="lin" valueType="num">
                                      <p:cBhvr>
                                        <p:cTn id="34" dur="1000" fill="hold"/>
                                        <p:tgtEl>
                                          <p:spTgt spid="4101"/>
                                        </p:tgtEl>
                                        <p:attrNameLst>
                                          <p:attrName>ppt_x</p:attrName>
                                        </p:attrNameLst>
                                      </p:cBhvr>
                                      <p:tavLst>
                                        <p:tav tm="0">
                                          <p:val>
                                            <p:strVal val="#ppt_x"/>
                                          </p:val>
                                        </p:tav>
                                        <p:tav tm="100000">
                                          <p:val>
                                            <p:strVal val="#ppt_x"/>
                                          </p:val>
                                        </p:tav>
                                      </p:tavLst>
                                    </p:anim>
                                    <p:anim calcmode="lin" valueType="num">
                                      <p:cBhvr>
                                        <p:cTn id="35"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102"/>
                                        </p:tgtEl>
                                        <p:attrNameLst>
                                          <p:attrName>style.visibility</p:attrName>
                                        </p:attrNameLst>
                                      </p:cBhvr>
                                      <p:to>
                                        <p:strVal val="visible"/>
                                      </p:to>
                                    </p:set>
                                    <p:animEffect transition="in" filter="barn(inVertical)">
                                      <p:cBhvr>
                                        <p:cTn id="4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BÀI THAM KHẢO</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6136" y="1175048"/>
            <a:ext cx="334786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291426"/>
            <a:ext cx="280831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861048"/>
            <a:ext cx="2880320" cy="27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4230143"/>
            <a:ext cx="276737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4230143"/>
            <a:ext cx="2808312" cy="215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1268760"/>
            <a:ext cx="244827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99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175"/>
                                        </p:tgtEl>
                                        <p:attrNameLst>
                                          <p:attrName>style.visibility</p:attrName>
                                        </p:attrNameLst>
                                      </p:cBhvr>
                                      <p:to>
                                        <p:strVal val="visible"/>
                                      </p:to>
                                    </p:set>
                                    <p:anim calcmode="lin" valueType="num">
                                      <p:cBhvr additive="base">
                                        <p:cTn id="14" dur="500" fill="hold"/>
                                        <p:tgtEl>
                                          <p:spTgt spid="7175"/>
                                        </p:tgtEl>
                                        <p:attrNameLst>
                                          <p:attrName>ppt_x</p:attrName>
                                        </p:attrNameLst>
                                      </p:cBhvr>
                                      <p:tavLst>
                                        <p:tav tm="0">
                                          <p:val>
                                            <p:strVal val="#ppt_x"/>
                                          </p:val>
                                        </p:tav>
                                        <p:tav tm="100000">
                                          <p:val>
                                            <p:strVal val="#ppt_x"/>
                                          </p:val>
                                        </p:tav>
                                      </p:tavLst>
                                    </p:anim>
                                    <p:anim calcmode="lin" valueType="num">
                                      <p:cBhvr additive="base">
                                        <p:cTn id="15"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fade">
                                      <p:cBhvr>
                                        <p:cTn id="20" dur="1000"/>
                                        <p:tgtEl>
                                          <p:spTgt spid="7171"/>
                                        </p:tgtEl>
                                      </p:cBhvr>
                                    </p:animEffect>
                                    <p:anim calcmode="lin" valueType="num">
                                      <p:cBhvr>
                                        <p:cTn id="21" dur="1000" fill="hold"/>
                                        <p:tgtEl>
                                          <p:spTgt spid="7171"/>
                                        </p:tgtEl>
                                        <p:attrNameLst>
                                          <p:attrName>ppt_x</p:attrName>
                                        </p:attrNameLst>
                                      </p:cBhvr>
                                      <p:tavLst>
                                        <p:tav tm="0">
                                          <p:val>
                                            <p:strVal val="#ppt_x"/>
                                          </p:val>
                                        </p:tav>
                                        <p:tav tm="100000">
                                          <p:val>
                                            <p:strVal val="#ppt_x"/>
                                          </p:val>
                                        </p:tav>
                                      </p:tavLst>
                                    </p:anim>
                                    <p:anim calcmode="lin" valueType="num">
                                      <p:cBhvr>
                                        <p:cTn id="22"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anim calcmode="lin" valueType="num">
                                      <p:cBhvr additive="base">
                                        <p:cTn id="27" dur="500" fill="hold"/>
                                        <p:tgtEl>
                                          <p:spTgt spid="7170"/>
                                        </p:tgtEl>
                                        <p:attrNameLst>
                                          <p:attrName>ppt_x</p:attrName>
                                        </p:attrNameLst>
                                      </p:cBhvr>
                                      <p:tavLst>
                                        <p:tav tm="0">
                                          <p:val>
                                            <p:strVal val="#ppt_x"/>
                                          </p:val>
                                        </p:tav>
                                        <p:tav tm="100000">
                                          <p:val>
                                            <p:strVal val="#ppt_x"/>
                                          </p:val>
                                        </p:tav>
                                      </p:tavLst>
                                    </p:anim>
                                    <p:anim calcmode="lin" valueType="num">
                                      <p:cBhvr additive="base">
                                        <p:cTn id="2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174"/>
                                        </p:tgtEl>
                                        <p:attrNameLst>
                                          <p:attrName>style.visibility</p:attrName>
                                        </p:attrNameLst>
                                      </p:cBhvr>
                                      <p:to>
                                        <p:strVal val="visible"/>
                                      </p:to>
                                    </p:set>
                                    <p:anim calcmode="lin" valueType="num">
                                      <p:cBhvr additive="base">
                                        <p:cTn id="33" dur="500" fill="hold"/>
                                        <p:tgtEl>
                                          <p:spTgt spid="7174"/>
                                        </p:tgtEl>
                                        <p:attrNameLst>
                                          <p:attrName>ppt_x</p:attrName>
                                        </p:attrNameLst>
                                      </p:cBhvr>
                                      <p:tavLst>
                                        <p:tav tm="0">
                                          <p:val>
                                            <p:strVal val="#ppt_x"/>
                                          </p:val>
                                        </p:tav>
                                        <p:tav tm="100000">
                                          <p:val>
                                            <p:strVal val="#ppt_x"/>
                                          </p:val>
                                        </p:tav>
                                      </p:tavLst>
                                    </p:anim>
                                    <p:anim calcmode="lin" valueType="num">
                                      <p:cBhvr additive="base">
                                        <p:cTn id="34"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173"/>
                                        </p:tgtEl>
                                        <p:attrNameLst>
                                          <p:attrName>style.visibility</p:attrName>
                                        </p:attrNameLst>
                                      </p:cBhvr>
                                      <p:to>
                                        <p:strVal val="visible"/>
                                      </p:to>
                                    </p:set>
                                    <p:anim calcmode="lin" valueType="num">
                                      <p:cBhvr additive="base">
                                        <p:cTn id="39" dur="500" fill="hold"/>
                                        <p:tgtEl>
                                          <p:spTgt spid="7173"/>
                                        </p:tgtEl>
                                        <p:attrNameLst>
                                          <p:attrName>ppt_x</p:attrName>
                                        </p:attrNameLst>
                                      </p:cBhvr>
                                      <p:tavLst>
                                        <p:tav tm="0">
                                          <p:val>
                                            <p:strVal val="#ppt_x"/>
                                          </p:val>
                                        </p:tav>
                                        <p:tav tm="100000">
                                          <p:val>
                                            <p:strVal val="#ppt_x"/>
                                          </p:val>
                                        </p:tav>
                                      </p:tavLst>
                                    </p:anim>
                                    <p:anim calcmode="lin" valueType="num">
                                      <p:cBhvr additive="base">
                                        <p:cTn id="40"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172"/>
                                        </p:tgtEl>
                                        <p:attrNameLst>
                                          <p:attrName>style.visibility</p:attrName>
                                        </p:attrNameLst>
                                      </p:cBhvr>
                                      <p:to>
                                        <p:strVal val="visible"/>
                                      </p:to>
                                    </p:set>
                                    <p:anim calcmode="lin" valueType="num">
                                      <p:cBhvr additive="base">
                                        <p:cTn id="45" dur="500" fill="hold"/>
                                        <p:tgtEl>
                                          <p:spTgt spid="7172"/>
                                        </p:tgtEl>
                                        <p:attrNameLst>
                                          <p:attrName>ppt_x</p:attrName>
                                        </p:attrNameLst>
                                      </p:cBhvr>
                                      <p:tavLst>
                                        <p:tav tm="0">
                                          <p:val>
                                            <p:strVal val="#ppt_x"/>
                                          </p:val>
                                        </p:tav>
                                        <p:tav tm="100000">
                                          <p:val>
                                            <p:strVal val="#ppt_x"/>
                                          </p:val>
                                        </p:tav>
                                      </p:tavLst>
                                    </p:anim>
                                    <p:anim calcmode="lin" valueType="num">
                                      <p:cBhvr additive="base">
                                        <p:cTn id="46"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27784" y="476672"/>
            <a:ext cx="3690434"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THỰC HÀNH</a:t>
            </a:r>
          </a:p>
        </p:txBody>
      </p:sp>
      <p:sp>
        <p:nvSpPr>
          <p:cNvPr id="5" name="Rectangle 4"/>
          <p:cNvSpPr/>
          <p:nvPr/>
        </p:nvSpPr>
        <p:spPr>
          <a:xfrm>
            <a:off x="764588" y="1844824"/>
            <a:ext cx="7983875" cy="1200329"/>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CON </a:t>
            </a:r>
            <a:r>
              <a:rPr lang="en-US" sz="3600">
                <a:latin typeface="Times New Roman" panose="02020603050405020304" pitchFamily="18" charset="0"/>
                <a:cs typeface="Times New Roman" panose="02020603050405020304" pitchFamily="18" charset="0"/>
              </a:rPr>
              <a:t>RỐI theo ý </a:t>
            </a:r>
            <a:r>
              <a:rPr lang="en-US" sz="3600" dirty="0" err="1">
                <a:latin typeface="Times New Roman" panose="02020603050405020304" pitchFamily="18" charset="0"/>
                <a:cs typeface="Times New Roman" panose="02020603050405020304" pitchFamily="18" charset="0"/>
              </a:rPr>
              <a:t>thích</a:t>
            </a:r>
            <a:endParaRPr lang="en-US" sz="3600" dirty="0">
              <a:latin typeface="Times New Roman" panose="02020603050405020304" pitchFamily="18"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2753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467544" y="836712"/>
            <a:ext cx="9001000" cy="1261884"/>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TRƯNG BÀY SẢN PHẨM VÀ CHIA SẺ</a:t>
            </a:r>
            <a:br>
              <a:rPr lang="en-US" sz="4000" b="1" dirty="0">
                <a:latin typeface="Times New Roman" panose="02020603050405020304" pitchFamily="18" charset="0"/>
                <a:cs typeface="Times New Roman" panose="02020603050405020304" pitchFamily="18" charset="0"/>
              </a:rPr>
            </a:br>
            <a:endParaRPr lang="en-US" sz="4000" dirty="0"/>
          </a:p>
        </p:txBody>
      </p:sp>
      <p:sp>
        <p:nvSpPr>
          <p:cNvPr id="3" name="TextBox 2">
            <a:extLst>
              <a:ext uri="{FF2B5EF4-FFF2-40B4-BE49-F238E27FC236}">
                <a16:creationId xmlns:a16="http://schemas.microsoft.com/office/drawing/2014/main" id="{58376AD3-1705-E179-7895-E5E090CD326A}"/>
              </a:ext>
            </a:extLst>
          </p:cNvPr>
          <p:cNvSpPr txBox="1"/>
          <p:nvPr/>
        </p:nvSpPr>
        <p:spPr>
          <a:xfrm>
            <a:off x="603114" y="1683016"/>
            <a:ext cx="8073341" cy="3046988"/>
          </a:xfrm>
          <a:prstGeom prst="rect">
            <a:avLst/>
          </a:prstGeom>
          <a:noFill/>
        </p:spPr>
        <p:txBody>
          <a:bodyPr wrap="square" rtlCol="0">
            <a:spAutoFit/>
          </a:bodyPr>
          <a:lstStyle/>
          <a:p>
            <a:pPr algn="just"/>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thích con rối nào? Vì sao?</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Nét, hình, màu trang trí trên khuôn mặt rối vui hay buồn?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Điểm dáng yêu nhất của con rối là gì?</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có ý tưởng sử dụng con rối để làm gì? Trong học tập và vui chơi…?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0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sz="3200" b="1" dirty="0">
                <a:solidFill>
                  <a:srgbClr val="FF0000"/>
                </a:solidFill>
                <a:latin typeface="Times New Roman" panose="02020603050405020304" pitchFamily="18" charset="0"/>
                <a:cs typeface="Times New Roman" panose="02020603050405020304" pitchFamily="18" charset="0"/>
              </a:rPr>
              <a:t>TÌM HIỂU LOẠI HÌNH NGHỆ THUẬT MÚA RỐI NƯỚC Ở VIỆT NAM</a:t>
            </a:r>
            <a:endParaRPr lang="en-US" sz="32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2796" y="1174710"/>
            <a:ext cx="677909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7544" y="5620598"/>
            <a:ext cx="3888432" cy="1015663"/>
          </a:xfrm>
          <a:prstGeom prst="rect">
            <a:avLst/>
          </a:prstGeom>
        </p:spPr>
        <p:txBody>
          <a:bodyPr wrap="square">
            <a:spAutoFit/>
          </a:bodyPr>
          <a:lstStyle/>
          <a:p>
            <a:pPr algn="ctr">
              <a:spcAft>
                <a:spcPts val="0"/>
              </a:spcAft>
            </a:pPr>
            <a:r>
              <a:rPr lang="en-GB">
                <a:latin typeface="Times New Roman" panose="02020603050405020304" pitchFamily="18" charset="0"/>
                <a:ea typeface="Times New Roman" panose="02020603050405020304" pitchFamily="18" charset="0"/>
              </a:rPr>
              <a:t> </a:t>
            </a:r>
            <a:r>
              <a:rPr lang="en-GB" sz="2000" i="1">
                <a:solidFill>
                  <a:srgbClr val="0070C0"/>
                </a:solidFill>
                <a:latin typeface="Times New Roman" panose="02020603050405020304" pitchFamily="18" charset="0"/>
                <a:ea typeface="Times New Roman" panose="02020603050405020304" pitchFamily="18" charset="0"/>
              </a:rPr>
              <a:t>Chia sẻ điều em biết về nghệ thuật rối nước Việt Nam với người thân , bạn bè,…</a:t>
            </a:r>
            <a:endParaRPr lang="en-US" sz="2000" i="1">
              <a:solidFill>
                <a:srgbClr val="0070C0"/>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5004048" y="5633713"/>
            <a:ext cx="3693096" cy="830997"/>
          </a:xfrm>
          <a:prstGeom prst="rect">
            <a:avLst/>
          </a:prstGeom>
          <a:ln>
            <a:solidFill>
              <a:schemeClr val="accent2">
                <a:lumMod val="75000"/>
              </a:schemeClr>
            </a:solidFill>
          </a:ln>
        </p:spPr>
        <p:txBody>
          <a:bodyPr wrap="square">
            <a:spAutoFit/>
          </a:bodyPr>
          <a:lstStyle/>
          <a:p>
            <a:pPr algn="ctr">
              <a:spcAft>
                <a:spcPts val="0"/>
              </a:spcAft>
            </a:pPr>
            <a:r>
              <a:rPr lang="en-GB" sz="2400" b="1" i="1">
                <a:solidFill>
                  <a:srgbClr val="FF0000"/>
                </a:solidFill>
                <a:latin typeface="Times New Roman" panose="02020603050405020304" pitchFamily="18" charset="0"/>
                <a:ea typeface="Times New Roman" panose="02020603050405020304" pitchFamily="18" charset="0"/>
              </a:rPr>
              <a:t>Con rối là một sản phẩm mĩ thuật dùng để biểu diễn.</a:t>
            </a:r>
            <a:endParaRPr lang="en-US" sz="24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2484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5" name="Rectangle 4"/>
          <p:cNvSpPr/>
          <p:nvPr/>
        </p:nvSpPr>
        <p:spPr>
          <a:xfrm>
            <a:off x="1187624" y="3212976"/>
            <a:ext cx="7272808" cy="2954655"/>
          </a:xfrm>
          <a:prstGeom prst="rect">
            <a:avLst/>
          </a:prstGeom>
        </p:spPr>
        <p:txBody>
          <a:bodyPr wrap="square">
            <a:spAutoFit/>
          </a:bodyPr>
          <a:lstStyle/>
          <a:p>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 HỌC ĐẾN ĐÂY LÀ KẾT THÚC</a:t>
            </a:r>
            <a:b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THANKS!</a:t>
            </a:r>
            <a:b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n-US" sz="4000" dirty="0"/>
          </a:p>
        </p:txBody>
      </p:sp>
    </p:spTree>
    <p:extLst>
      <p:ext uri="{BB962C8B-B14F-4D97-AF65-F5344CB8AC3E}">
        <p14:creationId xmlns:p14="http://schemas.microsoft.com/office/powerpoint/2010/main" val="1813677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3189"/>
            <a:ext cx="8949447" cy="1079500"/>
          </a:xfrm>
        </p:spPr>
        <p:txBody>
          <a:bodyPr>
            <a:noAutofit/>
          </a:bodyPr>
          <a:lstStyle/>
          <a:p>
            <a:pPr algn="ctr"/>
            <a:r>
              <a:rPr lang="en-US" altLang="en-US" sz="3600" b="1" dirty="0">
                <a:solidFill>
                  <a:srgbClr val="FF0000"/>
                </a:solidFill>
                <a:effectLst>
                  <a:reflection blurRad="6350" stA="53000" endA="300" endPos="35500" dir="5400000" sy="-90000" algn="bl" rotWithShape="0"/>
                </a:effectLst>
              </a:rPr>
              <a:t>MỜI CÁC EM XEM </a:t>
            </a:r>
            <a:r>
              <a:rPr lang="vi-VN" altLang="en-US" sz="3600" b="1" dirty="0">
                <a:solidFill>
                  <a:srgbClr val="FF0000"/>
                </a:solidFill>
                <a:effectLst>
                  <a:reflection blurRad="6350" stA="53000" endA="300" endPos="35500" dir="5400000" sy="-90000" algn="bl" rotWithShape="0"/>
                </a:effectLst>
              </a:rPr>
              <a:t>Video múa rối nước</a:t>
            </a:r>
          </a:p>
        </p:txBody>
      </p:sp>
      <p:sp>
        <p:nvSpPr>
          <p:cNvPr id="3" name="Text Box 2"/>
          <p:cNvSpPr txBox="1"/>
          <p:nvPr/>
        </p:nvSpPr>
        <p:spPr>
          <a:xfrm>
            <a:off x="2544134" y="262850"/>
            <a:ext cx="5335270" cy="1077218"/>
          </a:xfrm>
          <a:prstGeom prst="rect">
            <a:avLst/>
          </a:prstGeom>
          <a:noFill/>
        </p:spPr>
        <p:txBody>
          <a:bodyPr wrap="square" rtlCol="0">
            <a:spAutoFit/>
          </a:bodyP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Mĩ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Thuật</a:t>
            </a:r>
            <a:r>
              <a:rPr lang="vi-VN" sz="3200" b="1" dirty="0">
                <a:solidFill>
                  <a:srgbClr val="FF0000"/>
                </a:solidFill>
                <a:latin typeface="Times New Roman" panose="02020603050405020304" pitchFamily="18" charset="0"/>
                <a:cs typeface="Times New Roman" panose="02020603050405020304" pitchFamily="18" charset="0"/>
              </a:rPr>
              <a:t> 2</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EE36884E-CB83-4146-A496-0C5AF59EE7D3}"/>
              </a:ext>
            </a:extLst>
          </p:cNvPr>
          <p:cNvSpPr/>
          <p:nvPr/>
        </p:nvSpPr>
        <p:spPr>
          <a:xfrm>
            <a:off x="2105597" y="4059708"/>
            <a:ext cx="5773807" cy="646331"/>
          </a:xfrm>
          <a:prstGeom prst="rect">
            <a:avLst/>
          </a:prstGeom>
        </p:spPr>
        <p:txBody>
          <a:bodyPr wrap="square">
            <a:spAutoFit/>
          </a:bodyPr>
          <a:lstStyle/>
          <a:p>
            <a:r>
              <a:rPr lang="en-US" dirty="0">
                <a:hlinkClick r:id="rId2"/>
              </a:rPr>
              <a:t>https://www.youtube.com/watch?v=-bezb1tRCZM</a:t>
            </a:r>
            <a:endParaRPr lang="vi-VN" dirty="0"/>
          </a:p>
          <a:p>
            <a:endParaRPr lang="en-US" dirty="0"/>
          </a:p>
        </p:txBody>
      </p:sp>
      <p:sp>
        <p:nvSpPr>
          <p:cNvPr id="6" name="6-Point Star 5"/>
          <p:cNvSpPr/>
          <p:nvPr/>
        </p:nvSpPr>
        <p:spPr>
          <a:xfrm>
            <a:off x="992778" y="509452"/>
            <a:ext cx="2713460" cy="2379663"/>
          </a:xfrm>
          <a:prstGeom prst="star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KHỞI ĐỘNG</a:t>
            </a:r>
          </a:p>
        </p:txBody>
      </p:sp>
    </p:spTree>
    <p:extLst>
      <p:ext uri="{BB962C8B-B14F-4D97-AF65-F5344CB8AC3E}">
        <p14:creationId xmlns:p14="http://schemas.microsoft.com/office/powerpoint/2010/main" val="37941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89"/>
            <a:ext cx="9144000" cy="6858000"/>
          </a:xfrm>
        </p:spPr>
      </p:pic>
      <p:sp>
        <p:nvSpPr>
          <p:cNvPr id="5" name="Rectangle 4"/>
          <p:cNvSpPr/>
          <p:nvPr/>
        </p:nvSpPr>
        <p:spPr>
          <a:xfrm>
            <a:off x="755576" y="1916832"/>
            <a:ext cx="7488832" cy="2185214"/>
          </a:xfrm>
          <a:prstGeom prst="rect">
            <a:avLst/>
          </a:prstGeom>
        </p:spPr>
        <p:txBody>
          <a:bodyPr wrap="square">
            <a:spAutoFit/>
          </a:bodyPr>
          <a:lstStyle/>
          <a:p>
            <a:pPr algn="ctr"/>
            <a:r>
              <a:rPr lang="en-US" sz="4400" b="1" dirty="0">
                <a:ln w="11430"/>
                <a:solidFill>
                  <a:srgbClr val="FFC000"/>
                </a:solidFill>
                <a:effectLst>
                  <a:outerShdw blurRad="50800" dist="39000" dir="5460000" algn="tl">
                    <a:srgbClr val="000000">
                      <a:alpha val="38000"/>
                    </a:srgbClr>
                  </a:outerShdw>
                </a:effectLst>
              </a:rPr>
              <a:t>MĨ THUẬT </a:t>
            </a:r>
          </a:p>
          <a:p>
            <a:pPr algn="ctr"/>
            <a:r>
              <a:rPr lang="en-US" sz="4800" b="1" cap="none" spc="0" dirty="0">
                <a:ln w="11430"/>
                <a:solidFill>
                  <a:schemeClr val="accent6"/>
                </a:solidFill>
                <a:effectLst>
                  <a:outerShdw blurRad="50800" dist="39000" dir="5460000" algn="tl">
                    <a:srgbClr val="000000">
                      <a:alpha val="38000"/>
                    </a:srgbClr>
                  </a:outerShdw>
                </a:effectLst>
              </a:rPr>
              <a:t>CHỦ ĐỀ 5: ĐỒ CHƠI THÚ VỊ</a:t>
            </a:r>
          </a:p>
          <a:p>
            <a:pPr algn="ctr"/>
            <a:r>
              <a:rPr lang="en-US" sz="4400" b="1" dirty="0">
                <a:ln w="11430"/>
                <a:solidFill>
                  <a:srgbClr val="00B0F0"/>
                </a:solidFill>
                <a:effectLst>
                  <a:outerShdw blurRad="50800" dist="39000" dir="5460000" algn="tl">
                    <a:srgbClr val="000000">
                      <a:alpha val="38000"/>
                    </a:srgbClr>
                  </a:outerShdw>
                </a:effectLst>
              </a:rPr>
              <a:t>BÀI 3: CON RỐI ĐÁNG YÊU</a:t>
            </a:r>
            <a:endParaRPr lang="en-US" sz="4400" b="1" cap="none" spc="0" dirty="0">
              <a:ln w="11430"/>
              <a:solidFill>
                <a:srgbClr val="00B0F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0773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77" y="1249741"/>
            <a:ext cx="6714309" cy="382112"/>
          </a:xfrm>
        </p:spPr>
        <p:txBody>
          <a:bodyPr>
            <a:normAutofit fontScale="90000"/>
          </a:bodyPr>
          <a:lstStyle/>
          <a:p>
            <a:pPr algn="ct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Chủ</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đề</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b="1" dirty="0">
                <a:solidFill>
                  <a:srgbClr val="FF0000"/>
                </a:solidFill>
                <a:ea typeface="Arial" panose="020B0604020202020204" pitchFamily="34" charset="0"/>
                <a:cs typeface="Times New Roman" panose="02020603050405020304" pitchFamily="18" charset="0"/>
              </a:rPr>
              <a:t>ĐỒ CHƠI THÚ VỊ</a:t>
            </a:r>
            <a:br>
              <a:rPr lang="en-US" altLang="zh-CN"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endParaRPr lang="vi-VN" altLang="en-US"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Text Box 2"/>
          <p:cNvSpPr txBox="1"/>
          <p:nvPr/>
        </p:nvSpPr>
        <p:spPr>
          <a:xfrm>
            <a:off x="1884045" y="444309"/>
            <a:ext cx="5335270" cy="523220"/>
          </a:xfrm>
          <a:prstGeom prst="rect">
            <a:avLst/>
          </a:prstGeom>
          <a:noFill/>
        </p:spPr>
        <p:txBody>
          <a:bodyPr wrap="square" rtlCol="0">
            <a:spAutoFit/>
          </a:bodyPr>
          <a:lstStyle/>
          <a:p>
            <a:pPr algn="ctr"/>
            <a:r>
              <a:rPr lang="en-US" sz="2800" b="1" dirty="0" err="1">
                <a:solidFill>
                  <a:srgbClr val="7030A0"/>
                </a:solidFill>
                <a:latin typeface="Times New Roman" panose="02020603050405020304" pitchFamily="18" charset="0"/>
                <a:cs typeface="Times New Roman" panose="02020603050405020304" pitchFamily="18" charset="0"/>
              </a:rPr>
              <a:t>Mĩ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1573348" y="1360430"/>
            <a:ext cx="5956664" cy="584775"/>
          </a:xfrm>
          <a:prstGeom prst="rect">
            <a:avLst/>
          </a:prstGeom>
        </p:spPr>
        <p:txBody>
          <a:bodyPr wrap="square">
            <a:spAutoFit/>
          </a:bodyPr>
          <a:lstStyle/>
          <a:p>
            <a:pPr algn="ct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Bài</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3</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Con rối đáng yêu</a:t>
            </a:r>
          </a:p>
        </p:txBody>
      </p:sp>
      <p:pic>
        <p:nvPicPr>
          <p:cNvPr id="4" name="Picture 3"/>
          <p:cNvPicPr>
            <a:picLocks noChangeAspect="1"/>
          </p:cNvPicPr>
          <p:nvPr/>
        </p:nvPicPr>
        <p:blipFill>
          <a:blip r:embed="rId2"/>
          <a:stretch>
            <a:fillRect/>
          </a:stretch>
        </p:blipFill>
        <p:spPr>
          <a:xfrm>
            <a:off x="73864" y="1924201"/>
            <a:ext cx="5169856" cy="646232"/>
          </a:xfrm>
          <a:prstGeom prst="rect">
            <a:avLst/>
          </a:prstGeom>
        </p:spPr>
      </p:pic>
      <p:pic>
        <p:nvPicPr>
          <p:cNvPr id="5" name="Picture 4"/>
          <p:cNvPicPr>
            <a:picLocks noChangeAspect="1"/>
          </p:cNvPicPr>
          <p:nvPr/>
        </p:nvPicPr>
        <p:blipFill>
          <a:blip r:embed="rId3"/>
          <a:stretch>
            <a:fillRect/>
          </a:stretch>
        </p:blipFill>
        <p:spPr>
          <a:xfrm>
            <a:off x="349429" y="2472837"/>
            <a:ext cx="3493311" cy="646232"/>
          </a:xfrm>
          <a:prstGeom prst="rect">
            <a:avLst/>
          </a:prstGeom>
        </p:spPr>
      </p:pic>
      <p:pic>
        <p:nvPicPr>
          <p:cNvPr id="8" name="Picture 7"/>
          <p:cNvPicPr>
            <a:picLocks noChangeAspect="1"/>
          </p:cNvPicPr>
          <p:nvPr/>
        </p:nvPicPr>
        <p:blipFill>
          <a:blip r:embed="rId4"/>
          <a:stretch>
            <a:fillRect/>
          </a:stretch>
        </p:blipFill>
        <p:spPr>
          <a:xfrm>
            <a:off x="786396" y="3345253"/>
            <a:ext cx="3265099" cy="2703853"/>
          </a:xfrm>
          <a:prstGeom prst="rect">
            <a:avLst/>
          </a:prstGeom>
        </p:spPr>
      </p:pic>
      <p:pic>
        <p:nvPicPr>
          <p:cNvPr id="9" name="Picture 8"/>
          <p:cNvPicPr>
            <a:picLocks noChangeAspect="1"/>
          </p:cNvPicPr>
          <p:nvPr/>
        </p:nvPicPr>
        <p:blipFill>
          <a:blip r:embed="rId5"/>
          <a:stretch>
            <a:fillRect/>
          </a:stretch>
        </p:blipFill>
        <p:spPr>
          <a:xfrm>
            <a:off x="4684543" y="3345253"/>
            <a:ext cx="3841484" cy="2703853"/>
          </a:xfrm>
          <a:prstGeom prst="rect">
            <a:avLst/>
          </a:prstGeom>
        </p:spPr>
      </p:pic>
    </p:spTree>
    <p:extLst>
      <p:ext uri="{BB962C8B-B14F-4D97-AF65-F5344CB8AC3E}">
        <p14:creationId xmlns:p14="http://schemas.microsoft.com/office/powerpoint/2010/main" val="15102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77" y="1249741"/>
            <a:ext cx="6714309" cy="382112"/>
          </a:xfrm>
        </p:spPr>
        <p:txBody>
          <a:bodyPr>
            <a:normAutofit fontScale="90000"/>
          </a:bodyPr>
          <a:lstStyle/>
          <a:p>
            <a:pPr algn="ct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Chủ</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đề</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b="1" dirty="0">
                <a:solidFill>
                  <a:srgbClr val="FF0000"/>
                </a:solidFill>
                <a:ea typeface="Arial" panose="020B0604020202020204" pitchFamily="34" charset="0"/>
                <a:cs typeface="Times New Roman" panose="02020603050405020304" pitchFamily="18" charset="0"/>
              </a:rPr>
              <a:t>ĐỒ CHƠI THÚ VỊ</a:t>
            </a:r>
            <a:br>
              <a:rPr lang="en-US" altLang="zh-CN"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endParaRPr lang="vi-VN" altLang="en-US"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Text Box 2"/>
          <p:cNvSpPr txBox="1"/>
          <p:nvPr/>
        </p:nvSpPr>
        <p:spPr>
          <a:xfrm>
            <a:off x="1884045" y="444309"/>
            <a:ext cx="5335270" cy="523220"/>
          </a:xfrm>
          <a:prstGeom prst="rect">
            <a:avLst/>
          </a:prstGeom>
          <a:noFill/>
        </p:spPr>
        <p:txBody>
          <a:bodyPr wrap="square" rtlCol="0">
            <a:spAutoFit/>
          </a:bodyPr>
          <a:lstStyle/>
          <a:p>
            <a:pPr algn="ctr"/>
            <a:r>
              <a:rPr lang="en-US" sz="2800" b="1" dirty="0" err="1">
                <a:solidFill>
                  <a:srgbClr val="7030A0"/>
                </a:solidFill>
                <a:latin typeface="Times New Roman" panose="02020603050405020304" pitchFamily="18" charset="0"/>
                <a:cs typeface="Times New Roman" panose="02020603050405020304" pitchFamily="18" charset="0"/>
              </a:rPr>
              <a:t>Mĩ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1573348" y="1360430"/>
            <a:ext cx="5956664" cy="584775"/>
          </a:xfrm>
          <a:prstGeom prst="rect">
            <a:avLst/>
          </a:prstGeom>
        </p:spPr>
        <p:txBody>
          <a:bodyPr wrap="square">
            <a:spAutoFit/>
          </a:bodyPr>
          <a:lstStyle/>
          <a:p>
            <a:pPr algn="ct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Bài</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3</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Con rối đáng yêu</a:t>
            </a:r>
          </a:p>
        </p:txBody>
      </p:sp>
      <p:pic>
        <p:nvPicPr>
          <p:cNvPr id="4" name="Picture 3"/>
          <p:cNvPicPr>
            <a:picLocks noChangeAspect="1"/>
          </p:cNvPicPr>
          <p:nvPr/>
        </p:nvPicPr>
        <p:blipFill>
          <a:blip r:embed="rId2"/>
          <a:stretch>
            <a:fillRect/>
          </a:stretch>
        </p:blipFill>
        <p:spPr>
          <a:xfrm>
            <a:off x="73864" y="1924201"/>
            <a:ext cx="5169856" cy="646232"/>
          </a:xfrm>
          <a:prstGeom prst="rect">
            <a:avLst/>
          </a:prstGeom>
        </p:spPr>
      </p:pic>
      <p:pic>
        <p:nvPicPr>
          <p:cNvPr id="10" name="Picture 9"/>
          <p:cNvPicPr>
            <a:picLocks noChangeAspect="1"/>
          </p:cNvPicPr>
          <p:nvPr/>
        </p:nvPicPr>
        <p:blipFill>
          <a:blip r:embed="rId3"/>
          <a:stretch>
            <a:fillRect/>
          </a:stretch>
        </p:blipFill>
        <p:spPr>
          <a:xfrm>
            <a:off x="73864" y="2416567"/>
            <a:ext cx="3261643" cy="646232"/>
          </a:xfrm>
          <a:prstGeom prst="rect">
            <a:avLst/>
          </a:prstGeom>
        </p:spPr>
      </p:pic>
      <p:pic>
        <p:nvPicPr>
          <p:cNvPr id="11" name="Picture 10"/>
          <p:cNvPicPr>
            <a:picLocks noChangeAspect="1"/>
          </p:cNvPicPr>
          <p:nvPr/>
        </p:nvPicPr>
        <p:blipFill>
          <a:blip r:embed="rId4"/>
          <a:stretch>
            <a:fillRect/>
          </a:stretch>
        </p:blipFill>
        <p:spPr>
          <a:xfrm>
            <a:off x="4807130" y="3193366"/>
            <a:ext cx="3357155" cy="3261643"/>
          </a:xfrm>
          <a:prstGeom prst="rect">
            <a:avLst/>
          </a:prstGeom>
        </p:spPr>
      </p:pic>
      <p:pic>
        <p:nvPicPr>
          <p:cNvPr id="12" name="Picture 11"/>
          <p:cNvPicPr>
            <a:picLocks noChangeAspect="1"/>
          </p:cNvPicPr>
          <p:nvPr/>
        </p:nvPicPr>
        <p:blipFill>
          <a:blip r:embed="rId5"/>
          <a:stretch>
            <a:fillRect/>
          </a:stretch>
        </p:blipFill>
        <p:spPr>
          <a:xfrm>
            <a:off x="806547" y="3193366"/>
            <a:ext cx="3399692" cy="3261643"/>
          </a:xfrm>
          <a:prstGeom prst="rect">
            <a:avLst/>
          </a:prstGeom>
        </p:spPr>
      </p:pic>
    </p:spTree>
    <p:extLst>
      <p:ext uri="{BB962C8B-B14F-4D97-AF65-F5344CB8AC3E}">
        <p14:creationId xmlns:p14="http://schemas.microsoft.com/office/powerpoint/2010/main" val="33142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864" y="1924201"/>
            <a:ext cx="5169856" cy="646232"/>
          </a:xfrm>
          <a:prstGeom prst="rect">
            <a:avLst/>
          </a:prstGeom>
        </p:spPr>
      </p:pic>
      <p:pic>
        <p:nvPicPr>
          <p:cNvPr id="5" name="Picture 4"/>
          <p:cNvPicPr>
            <a:picLocks noChangeAspect="1"/>
          </p:cNvPicPr>
          <p:nvPr/>
        </p:nvPicPr>
        <p:blipFill>
          <a:blip r:embed="rId3"/>
          <a:stretch>
            <a:fillRect/>
          </a:stretch>
        </p:blipFill>
        <p:spPr>
          <a:xfrm>
            <a:off x="228837" y="2353262"/>
            <a:ext cx="3310415" cy="646232"/>
          </a:xfrm>
          <a:prstGeom prst="rect">
            <a:avLst/>
          </a:prstGeom>
        </p:spPr>
      </p:pic>
      <p:pic>
        <p:nvPicPr>
          <p:cNvPr id="7" name="Picture 6"/>
          <p:cNvPicPr>
            <a:picLocks noChangeAspect="1"/>
          </p:cNvPicPr>
          <p:nvPr/>
        </p:nvPicPr>
        <p:blipFill>
          <a:blip r:embed="rId4"/>
          <a:stretch>
            <a:fillRect/>
          </a:stretch>
        </p:blipFill>
        <p:spPr>
          <a:xfrm>
            <a:off x="5458264" y="3139818"/>
            <a:ext cx="2741453" cy="3116797"/>
          </a:xfrm>
          <a:prstGeom prst="rect">
            <a:avLst/>
          </a:prstGeom>
        </p:spPr>
      </p:pic>
      <p:pic>
        <p:nvPicPr>
          <p:cNvPr id="8" name="Picture 7"/>
          <p:cNvPicPr>
            <a:picLocks noChangeAspect="1"/>
          </p:cNvPicPr>
          <p:nvPr/>
        </p:nvPicPr>
        <p:blipFill>
          <a:blip r:embed="rId5"/>
          <a:stretch>
            <a:fillRect/>
          </a:stretch>
        </p:blipFill>
        <p:spPr>
          <a:xfrm>
            <a:off x="221062" y="3208615"/>
            <a:ext cx="2437730" cy="3048000"/>
          </a:xfrm>
          <a:prstGeom prst="rect">
            <a:avLst/>
          </a:prstGeom>
        </p:spPr>
      </p:pic>
      <p:pic>
        <p:nvPicPr>
          <p:cNvPr id="9" name="Picture 8"/>
          <p:cNvPicPr>
            <a:picLocks noChangeAspect="1"/>
          </p:cNvPicPr>
          <p:nvPr/>
        </p:nvPicPr>
        <p:blipFill>
          <a:blip r:embed="rId6"/>
          <a:stretch>
            <a:fillRect/>
          </a:stretch>
        </p:blipFill>
        <p:spPr>
          <a:xfrm>
            <a:off x="2166426" y="2862781"/>
            <a:ext cx="3164800" cy="3407539"/>
          </a:xfrm>
          <a:prstGeom prst="rect">
            <a:avLst/>
          </a:prstGeom>
        </p:spPr>
      </p:pic>
      <p:sp>
        <p:nvSpPr>
          <p:cNvPr id="15" name="Title 1">
            <a:extLst>
              <a:ext uri="{FF2B5EF4-FFF2-40B4-BE49-F238E27FC236}">
                <a16:creationId xmlns:a16="http://schemas.microsoft.com/office/drawing/2014/main" id="{FC7574B3-BC6F-4CF4-7512-C1E51AA94EC9}"/>
              </a:ext>
            </a:extLst>
          </p:cNvPr>
          <p:cNvSpPr>
            <a:spLocks noGrp="1"/>
          </p:cNvSpPr>
          <p:nvPr>
            <p:ph type="title"/>
          </p:nvPr>
        </p:nvSpPr>
        <p:spPr>
          <a:xfrm>
            <a:off x="1449977" y="1249741"/>
            <a:ext cx="6714309" cy="382112"/>
          </a:xfrm>
        </p:spPr>
        <p:txBody>
          <a:bodyPr>
            <a:normAutofit fontScale="90000"/>
          </a:bodyPr>
          <a:lstStyle/>
          <a:p>
            <a:pPr algn="ct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Chủ</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đề</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b="1" dirty="0">
                <a:solidFill>
                  <a:srgbClr val="FF0000"/>
                </a:solidFill>
                <a:ea typeface="Arial" panose="020B0604020202020204" pitchFamily="34" charset="0"/>
                <a:cs typeface="Times New Roman" panose="02020603050405020304" pitchFamily="18" charset="0"/>
              </a:rPr>
              <a:t>ĐỒ CHƠI THÚ VỊ</a:t>
            </a:r>
            <a:br>
              <a:rPr lang="en-US" altLang="zh-CN"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endParaRPr lang="vi-VN" altLang="en-US"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6" name="Text Box 2">
            <a:extLst>
              <a:ext uri="{FF2B5EF4-FFF2-40B4-BE49-F238E27FC236}">
                <a16:creationId xmlns:a16="http://schemas.microsoft.com/office/drawing/2014/main" id="{4440DD9E-168D-44C4-C533-F5869D016753}"/>
              </a:ext>
            </a:extLst>
          </p:cNvPr>
          <p:cNvSpPr txBox="1"/>
          <p:nvPr/>
        </p:nvSpPr>
        <p:spPr>
          <a:xfrm>
            <a:off x="1884045" y="444309"/>
            <a:ext cx="5335270" cy="523220"/>
          </a:xfrm>
          <a:prstGeom prst="rect">
            <a:avLst/>
          </a:prstGeom>
          <a:noFill/>
        </p:spPr>
        <p:txBody>
          <a:bodyPr wrap="square" rtlCol="0">
            <a:spAutoFit/>
          </a:bodyPr>
          <a:lstStyle/>
          <a:p>
            <a:pPr algn="ctr"/>
            <a:r>
              <a:rPr lang="en-US" sz="2800" b="1" dirty="0" err="1">
                <a:solidFill>
                  <a:srgbClr val="7030A0"/>
                </a:solidFill>
                <a:latin typeface="Times New Roman" panose="02020603050405020304" pitchFamily="18" charset="0"/>
                <a:cs typeface="Times New Roman" panose="02020603050405020304" pitchFamily="18" charset="0"/>
              </a:rPr>
              <a:t>Mĩ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DF8AE061-7644-E6CE-FF9E-C7F8D53D3DD6}"/>
              </a:ext>
            </a:extLst>
          </p:cNvPr>
          <p:cNvSpPr/>
          <p:nvPr/>
        </p:nvSpPr>
        <p:spPr>
          <a:xfrm>
            <a:off x="1573348" y="1360430"/>
            <a:ext cx="5956664" cy="584775"/>
          </a:xfrm>
          <a:prstGeom prst="rect">
            <a:avLst/>
          </a:prstGeom>
        </p:spPr>
        <p:txBody>
          <a:bodyPr wrap="square">
            <a:spAutoFit/>
          </a:bodyPr>
          <a:lstStyle/>
          <a:p>
            <a:pPr algn="ct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Bài</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3</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Con rối đáng yêu</a:t>
            </a:r>
          </a:p>
        </p:txBody>
      </p:sp>
    </p:spTree>
    <p:extLst>
      <p:ext uri="{BB962C8B-B14F-4D97-AF65-F5344CB8AC3E}">
        <p14:creationId xmlns:p14="http://schemas.microsoft.com/office/powerpoint/2010/main" val="18233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864" y="1924201"/>
            <a:ext cx="5169856" cy="646232"/>
          </a:xfrm>
          <a:prstGeom prst="rect">
            <a:avLst/>
          </a:prstGeom>
        </p:spPr>
      </p:pic>
      <p:pic>
        <p:nvPicPr>
          <p:cNvPr id="5" name="Picture 4"/>
          <p:cNvPicPr>
            <a:picLocks noChangeAspect="1"/>
          </p:cNvPicPr>
          <p:nvPr/>
        </p:nvPicPr>
        <p:blipFill>
          <a:blip r:embed="rId3"/>
          <a:stretch>
            <a:fillRect/>
          </a:stretch>
        </p:blipFill>
        <p:spPr>
          <a:xfrm>
            <a:off x="222741" y="2374364"/>
            <a:ext cx="3322608" cy="646232"/>
          </a:xfrm>
          <a:prstGeom prst="rect">
            <a:avLst/>
          </a:prstGeom>
        </p:spPr>
      </p:pic>
      <p:pic>
        <p:nvPicPr>
          <p:cNvPr id="7" name="Picture 6"/>
          <p:cNvPicPr>
            <a:picLocks noChangeAspect="1"/>
          </p:cNvPicPr>
          <p:nvPr/>
        </p:nvPicPr>
        <p:blipFill>
          <a:blip r:embed="rId4"/>
          <a:stretch>
            <a:fillRect/>
          </a:stretch>
        </p:blipFill>
        <p:spPr>
          <a:xfrm>
            <a:off x="515666" y="3263706"/>
            <a:ext cx="3437355" cy="2869808"/>
          </a:xfrm>
          <a:prstGeom prst="rect">
            <a:avLst/>
          </a:prstGeom>
        </p:spPr>
      </p:pic>
      <p:pic>
        <p:nvPicPr>
          <p:cNvPr id="8" name="Picture 7"/>
          <p:cNvPicPr>
            <a:picLocks noChangeAspect="1"/>
          </p:cNvPicPr>
          <p:nvPr/>
        </p:nvPicPr>
        <p:blipFill>
          <a:blip r:embed="rId5"/>
          <a:stretch>
            <a:fillRect/>
          </a:stretch>
        </p:blipFill>
        <p:spPr>
          <a:xfrm>
            <a:off x="4118024" y="3263706"/>
            <a:ext cx="4762500" cy="2869808"/>
          </a:xfrm>
          <a:prstGeom prst="rect">
            <a:avLst/>
          </a:prstGeom>
        </p:spPr>
      </p:pic>
      <p:sp>
        <p:nvSpPr>
          <p:cNvPr id="11" name="Title 1">
            <a:extLst>
              <a:ext uri="{FF2B5EF4-FFF2-40B4-BE49-F238E27FC236}">
                <a16:creationId xmlns:a16="http://schemas.microsoft.com/office/drawing/2014/main" id="{75C41AA9-B94D-18BF-ADC4-FFBC44232CB5}"/>
              </a:ext>
            </a:extLst>
          </p:cNvPr>
          <p:cNvSpPr>
            <a:spLocks noGrp="1"/>
          </p:cNvSpPr>
          <p:nvPr>
            <p:ph type="title"/>
          </p:nvPr>
        </p:nvSpPr>
        <p:spPr>
          <a:xfrm>
            <a:off x="1449977" y="1249741"/>
            <a:ext cx="6714309" cy="382112"/>
          </a:xfrm>
        </p:spPr>
        <p:txBody>
          <a:bodyPr>
            <a:normAutofit fontScale="90000"/>
          </a:bodyPr>
          <a:lstStyle/>
          <a:p>
            <a:pPr algn="ct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Chủ</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đề</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b="1" dirty="0">
                <a:solidFill>
                  <a:srgbClr val="FF0000"/>
                </a:solidFill>
                <a:ea typeface="Arial" panose="020B0604020202020204" pitchFamily="34" charset="0"/>
                <a:cs typeface="Times New Roman" panose="02020603050405020304" pitchFamily="18" charset="0"/>
              </a:rPr>
              <a:t>ĐỒ CHƠI THÚ VỊ</a:t>
            </a:r>
            <a:br>
              <a:rPr lang="en-US" altLang="zh-CN"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endParaRPr lang="vi-VN" altLang="en-US"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Text Box 2">
            <a:extLst>
              <a:ext uri="{FF2B5EF4-FFF2-40B4-BE49-F238E27FC236}">
                <a16:creationId xmlns:a16="http://schemas.microsoft.com/office/drawing/2014/main" id="{1966CB55-2C20-8B27-90F9-607CFE117E25}"/>
              </a:ext>
            </a:extLst>
          </p:cNvPr>
          <p:cNvSpPr txBox="1"/>
          <p:nvPr/>
        </p:nvSpPr>
        <p:spPr>
          <a:xfrm>
            <a:off x="1884045" y="444309"/>
            <a:ext cx="5335270" cy="523220"/>
          </a:xfrm>
          <a:prstGeom prst="rect">
            <a:avLst/>
          </a:prstGeom>
          <a:noFill/>
        </p:spPr>
        <p:txBody>
          <a:bodyPr wrap="square" rtlCol="0">
            <a:spAutoFit/>
          </a:bodyPr>
          <a:lstStyle/>
          <a:p>
            <a:pPr algn="ctr"/>
            <a:r>
              <a:rPr lang="en-US" sz="2800" b="1" dirty="0" err="1">
                <a:solidFill>
                  <a:srgbClr val="7030A0"/>
                </a:solidFill>
                <a:latin typeface="Times New Roman" panose="02020603050405020304" pitchFamily="18" charset="0"/>
                <a:cs typeface="Times New Roman" panose="02020603050405020304" pitchFamily="18" charset="0"/>
              </a:rPr>
              <a:t>Mĩ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1020073A-7ED8-AEFB-8C05-C714F2F39AEF}"/>
              </a:ext>
            </a:extLst>
          </p:cNvPr>
          <p:cNvSpPr/>
          <p:nvPr/>
        </p:nvSpPr>
        <p:spPr>
          <a:xfrm>
            <a:off x="1573348" y="1360430"/>
            <a:ext cx="5956664" cy="584775"/>
          </a:xfrm>
          <a:prstGeom prst="rect">
            <a:avLst/>
          </a:prstGeom>
        </p:spPr>
        <p:txBody>
          <a:bodyPr wrap="square">
            <a:spAutoFit/>
          </a:bodyPr>
          <a:lstStyle/>
          <a:p>
            <a:pPr algn="ct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Bài</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3</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Con rối đáng yêu</a:t>
            </a:r>
          </a:p>
        </p:txBody>
      </p:sp>
    </p:spTree>
    <p:extLst>
      <p:ext uri="{BB962C8B-B14F-4D97-AF65-F5344CB8AC3E}">
        <p14:creationId xmlns:p14="http://schemas.microsoft.com/office/powerpoint/2010/main" val="204537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77" y="1249741"/>
            <a:ext cx="6714309" cy="382112"/>
          </a:xfrm>
        </p:spPr>
        <p:txBody>
          <a:bodyPr>
            <a:normAutofit fontScale="90000"/>
          </a:bodyPr>
          <a:lstStyle/>
          <a:p>
            <a:pPr algn="ct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Chủ</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đề</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b="1" dirty="0">
                <a:solidFill>
                  <a:srgbClr val="FF0000"/>
                </a:solidFill>
                <a:ea typeface="Arial" panose="020B0604020202020204" pitchFamily="34" charset="0"/>
                <a:cs typeface="Times New Roman" panose="02020603050405020304" pitchFamily="18" charset="0"/>
              </a:rPr>
              <a:t>ĐỒ CHƠI THÚ VỊ</a:t>
            </a:r>
            <a:br>
              <a:rPr lang="en-US" altLang="zh-CN"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endParaRPr lang="vi-VN" altLang="en-US"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Text Box 2"/>
          <p:cNvSpPr txBox="1"/>
          <p:nvPr/>
        </p:nvSpPr>
        <p:spPr>
          <a:xfrm>
            <a:off x="1884045" y="444309"/>
            <a:ext cx="5335270" cy="523220"/>
          </a:xfrm>
          <a:prstGeom prst="rect">
            <a:avLst/>
          </a:prstGeom>
          <a:noFill/>
        </p:spPr>
        <p:txBody>
          <a:bodyPr wrap="square" rtlCol="0">
            <a:spAutoFit/>
          </a:bodyPr>
          <a:lstStyle/>
          <a:p>
            <a:pPr algn="ctr"/>
            <a:r>
              <a:rPr lang="en-US" sz="2800" b="1" dirty="0" err="1">
                <a:solidFill>
                  <a:srgbClr val="7030A0"/>
                </a:solidFill>
                <a:latin typeface="Times New Roman" panose="02020603050405020304" pitchFamily="18" charset="0"/>
                <a:cs typeface="Times New Roman" panose="02020603050405020304" pitchFamily="18" charset="0"/>
              </a:rPr>
              <a:t>Mĩ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1573348" y="1360430"/>
            <a:ext cx="5956664" cy="584775"/>
          </a:xfrm>
          <a:prstGeom prst="rect">
            <a:avLst/>
          </a:prstGeom>
        </p:spPr>
        <p:txBody>
          <a:bodyPr wrap="square">
            <a:spAutoFit/>
          </a:bodyPr>
          <a:lstStyle/>
          <a:p>
            <a:pPr algn="ct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Bài</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3</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Con rối đáng yêu</a:t>
            </a:r>
          </a:p>
        </p:txBody>
      </p:sp>
      <p:pic>
        <p:nvPicPr>
          <p:cNvPr id="4" name="Picture 3"/>
          <p:cNvPicPr>
            <a:picLocks noChangeAspect="1"/>
          </p:cNvPicPr>
          <p:nvPr/>
        </p:nvPicPr>
        <p:blipFill>
          <a:blip r:embed="rId2"/>
          <a:stretch>
            <a:fillRect/>
          </a:stretch>
        </p:blipFill>
        <p:spPr>
          <a:xfrm>
            <a:off x="73864" y="1924201"/>
            <a:ext cx="5169856" cy="646232"/>
          </a:xfrm>
          <a:prstGeom prst="rect">
            <a:avLst/>
          </a:prstGeom>
        </p:spPr>
      </p:pic>
      <p:pic>
        <p:nvPicPr>
          <p:cNvPr id="9" name="Picture 8"/>
          <p:cNvPicPr>
            <a:picLocks noChangeAspect="1"/>
          </p:cNvPicPr>
          <p:nvPr/>
        </p:nvPicPr>
        <p:blipFill>
          <a:blip r:embed="rId3"/>
          <a:stretch>
            <a:fillRect/>
          </a:stretch>
        </p:blipFill>
        <p:spPr>
          <a:xfrm>
            <a:off x="73864" y="2539665"/>
            <a:ext cx="3310415" cy="646232"/>
          </a:xfrm>
          <a:prstGeom prst="rect">
            <a:avLst/>
          </a:prstGeom>
        </p:spPr>
      </p:pic>
      <p:pic>
        <p:nvPicPr>
          <p:cNvPr id="10" name="Picture 9"/>
          <p:cNvPicPr>
            <a:picLocks noChangeAspect="1"/>
          </p:cNvPicPr>
          <p:nvPr/>
        </p:nvPicPr>
        <p:blipFill>
          <a:blip r:embed="rId4"/>
          <a:stretch>
            <a:fillRect/>
          </a:stretch>
        </p:blipFill>
        <p:spPr>
          <a:xfrm>
            <a:off x="279791" y="3284371"/>
            <a:ext cx="4271889" cy="3139804"/>
          </a:xfrm>
          <a:prstGeom prst="rect">
            <a:avLst/>
          </a:prstGeom>
        </p:spPr>
      </p:pic>
      <p:pic>
        <p:nvPicPr>
          <p:cNvPr id="11" name="Picture 10"/>
          <p:cNvPicPr>
            <a:picLocks noChangeAspect="1"/>
          </p:cNvPicPr>
          <p:nvPr/>
        </p:nvPicPr>
        <p:blipFill>
          <a:blip r:embed="rId5"/>
          <a:stretch>
            <a:fillRect/>
          </a:stretch>
        </p:blipFill>
        <p:spPr>
          <a:xfrm>
            <a:off x="5033742" y="3284371"/>
            <a:ext cx="3660092" cy="3139804"/>
          </a:xfrm>
          <a:prstGeom prst="rect">
            <a:avLst/>
          </a:prstGeom>
        </p:spPr>
      </p:pic>
    </p:spTree>
    <p:extLst>
      <p:ext uri="{BB962C8B-B14F-4D97-AF65-F5344CB8AC3E}">
        <p14:creationId xmlns:p14="http://schemas.microsoft.com/office/powerpoint/2010/main" val="36015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77" y="1249741"/>
            <a:ext cx="6714309" cy="382112"/>
          </a:xfrm>
        </p:spPr>
        <p:txBody>
          <a:bodyPr>
            <a:normAutofit fontScale="90000"/>
          </a:bodyPr>
          <a:lstStyle/>
          <a:p>
            <a:pPr algn="ct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Chủ</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en-US" altLang="zh-CN" b="1" i="1" dirty="0" err="1">
                <a:solidFill>
                  <a:srgbClr val="00B0F0"/>
                </a:solidFill>
                <a:latin typeface="Times New Roman" panose="02020603050405020304" pitchFamily="18" charset="0"/>
                <a:ea typeface="Arial" panose="020B0604020202020204" pitchFamily="34" charset="0"/>
                <a:cs typeface="Times New Roman" panose="02020603050405020304" pitchFamily="18" charset="0"/>
              </a:rPr>
              <a:t>đề</a:t>
            </a:r>
            <a:r>
              <a:rPr lang="en-US" altLang="zh-CN" b="1" i="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b="1" dirty="0">
                <a:solidFill>
                  <a:srgbClr val="FF0000"/>
                </a:solidFill>
                <a:ea typeface="Arial" panose="020B0604020202020204" pitchFamily="34" charset="0"/>
                <a:cs typeface="Times New Roman" panose="02020603050405020304" pitchFamily="18" charset="0"/>
              </a:rPr>
              <a:t>ĐỒ CHƠI THÚ VỊ</a:t>
            </a:r>
            <a:br>
              <a:rPr lang="en-US" altLang="zh-CN"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endParaRPr lang="vi-VN" altLang="en-US"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Text Box 2"/>
          <p:cNvSpPr txBox="1"/>
          <p:nvPr/>
        </p:nvSpPr>
        <p:spPr>
          <a:xfrm>
            <a:off x="1884045" y="444309"/>
            <a:ext cx="5335270" cy="523220"/>
          </a:xfrm>
          <a:prstGeom prst="rect">
            <a:avLst/>
          </a:prstGeom>
          <a:noFill/>
        </p:spPr>
        <p:txBody>
          <a:bodyPr wrap="square" rtlCol="0">
            <a:spAutoFit/>
          </a:bodyPr>
          <a:lstStyle/>
          <a:p>
            <a:pPr algn="ctr"/>
            <a:r>
              <a:rPr lang="en-US" sz="2800" b="1" dirty="0" err="1">
                <a:solidFill>
                  <a:srgbClr val="7030A0"/>
                </a:solidFill>
                <a:latin typeface="Times New Roman" panose="02020603050405020304" pitchFamily="18" charset="0"/>
                <a:cs typeface="Times New Roman" panose="02020603050405020304" pitchFamily="18" charset="0"/>
              </a:rPr>
              <a:t>Mĩ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1573348" y="1360430"/>
            <a:ext cx="5956664" cy="584775"/>
          </a:xfrm>
          <a:prstGeom prst="rect">
            <a:avLst/>
          </a:prstGeom>
        </p:spPr>
        <p:txBody>
          <a:bodyPr wrap="square">
            <a:spAutoFit/>
          </a:bodyPr>
          <a:lstStyle/>
          <a:p>
            <a:pPr algn="ct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Bài</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3</a:t>
            </a:r>
            <a:r>
              <a:rPr lang="en-US" altLang="zh-CN"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2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Con rối đáng yêu</a:t>
            </a:r>
          </a:p>
        </p:txBody>
      </p:sp>
      <p:pic>
        <p:nvPicPr>
          <p:cNvPr id="4" name="Picture 3"/>
          <p:cNvPicPr>
            <a:picLocks noChangeAspect="1"/>
          </p:cNvPicPr>
          <p:nvPr/>
        </p:nvPicPr>
        <p:blipFill>
          <a:blip r:embed="rId2"/>
          <a:stretch>
            <a:fillRect/>
          </a:stretch>
        </p:blipFill>
        <p:spPr>
          <a:xfrm>
            <a:off x="456115" y="1963199"/>
            <a:ext cx="6763200" cy="845400"/>
          </a:xfrm>
          <a:prstGeom prst="rect">
            <a:avLst/>
          </a:prstGeom>
        </p:spPr>
      </p:pic>
      <p:pic>
        <p:nvPicPr>
          <p:cNvPr id="5" name="Picture 4"/>
          <p:cNvPicPr>
            <a:picLocks noChangeAspect="1"/>
          </p:cNvPicPr>
          <p:nvPr/>
        </p:nvPicPr>
        <p:blipFill>
          <a:blip r:embed="rId3"/>
          <a:stretch>
            <a:fillRect/>
          </a:stretch>
        </p:blipFill>
        <p:spPr>
          <a:xfrm>
            <a:off x="338928" y="2582678"/>
            <a:ext cx="2657192" cy="872019"/>
          </a:xfrm>
          <a:prstGeom prst="rect">
            <a:avLst/>
          </a:prstGeom>
        </p:spPr>
      </p:pic>
      <p:sp>
        <p:nvSpPr>
          <p:cNvPr id="8" name="Rectangle 7"/>
          <p:cNvSpPr/>
          <p:nvPr/>
        </p:nvSpPr>
        <p:spPr>
          <a:xfrm>
            <a:off x="631399" y="3247002"/>
            <a:ext cx="8405596" cy="1815882"/>
          </a:xfrm>
          <a:prstGeom prst="rect">
            <a:avLst/>
          </a:prstGeom>
        </p:spPr>
        <p:txBody>
          <a:bodyPr wrap="square">
            <a:spAutoFit/>
          </a:bodyPr>
          <a:lstStyle/>
          <a:p>
            <a:pPr algn="just"/>
            <a:r>
              <a:rPr lang="vi-VN" sz="2800" dirty="0">
                <a:solidFill>
                  <a:srgbClr val="002060"/>
                </a:solidFill>
              </a:rPr>
              <a:t>Con rối là một vật thể được hoạt động bởi người điều khiển rối. Có nhiều loại rối khác nhau và được làm từ rất nhiều loại vật liệu tùy theo hình dạng và mục đích sử dụng.</a:t>
            </a:r>
            <a:endParaRPr lang="en-US" sz="2800" dirty="0">
              <a:solidFill>
                <a:srgbClr val="002060"/>
              </a:solidFill>
            </a:endParaRPr>
          </a:p>
        </p:txBody>
      </p:sp>
    </p:spTree>
    <p:extLst>
      <p:ext uri="{BB962C8B-B14F-4D97-AF65-F5344CB8AC3E}">
        <p14:creationId xmlns:p14="http://schemas.microsoft.com/office/powerpoint/2010/main" val="267020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468</TotalTime>
  <Words>473</Words>
  <Application>Microsoft Office PowerPoint</Application>
  <PresentationFormat>On-screen Show (4:3)</PresentationFormat>
  <Paragraphs>59</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Wingdings</vt:lpstr>
      <vt:lpstr>Arial</vt:lpstr>
      <vt:lpstr>Times New Roman</vt:lpstr>
      <vt:lpstr>Franklin Gothic Book</vt:lpstr>
      <vt:lpstr>Franklin Gothic Medium</vt:lpstr>
      <vt:lpstr>Calibri</vt:lpstr>
      <vt:lpstr>Angles</vt:lpstr>
      <vt:lpstr>Chào mừng các em học sinh đến với tiết học hôm nay</vt:lpstr>
      <vt:lpstr>MỜI CÁC EM XEM Video múa rối nước</vt:lpstr>
      <vt:lpstr>PowerPoint Presentation</vt:lpstr>
      <vt:lpstr>Chủ đề: ĐỒ CHƠI THÚ VỊ </vt:lpstr>
      <vt:lpstr>Chủ đề: ĐỒ CHƠI THÚ VỊ </vt:lpstr>
      <vt:lpstr>Chủ đề: ĐỒ CHƠI THÚ VỊ </vt:lpstr>
      <vt:lpstr>Chủ đề: ĐỒ CHƠI THÚ VỊ </vt:lpstr>
      <vt:lpstr>Chủ đề: ĐỒ CHƠI THÚ VỊ </vt:lpstr>
      <vt:lpstr>Chủ đề: ĐỒ CHƠI THÚ VỊ </vt:lpstr>
      <vt:lpstr>KHÁM PHÁ HÌNH CON RỐI </vt:lpstr>
      <vt:lpstr>CÁCH TẠO HÌNH CON RỐI</vt:lpstr>
      <vt:lpstr>PowerPoint Presentation</vt:lpstr>
      <vt:lpstr>BÀI THAM KHẢO</vt:lpstr>
      <vt:lpstr>BÀI THAM KHẢO</vt:lpstr>
      <vt:lpstr>PowerPoint Presentation</vt:lpstr>
      <vt:lpstr>PowerPoint Presentation</vt:lpstr>
      <vt:lpstr>TÌM HIỂU LOẠI HÌNH NGHỆ THUẬT MÚA RỐI NƯỚC Ở VIỆT NAM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Hoa Le Thi</cp:lastModifiedBy>
  <cp:revision>105</cp:revision>
  <dcterms:created xsi:type="dcterms:W3CDTF">2018-03-14T16:45:00Z</dcterms:created>
  <dcterms:modified xsi:type="dcterms:W3CDTF">2025-05-01T14:35:30Z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E2331AA727044E3C9174237D0CCE62CA</vt:lpwstr>
  </property>
  <property fmtid="{D5CDD505-2E9C-101B-9397-08002B2CF9AE}" pid="3" name="KSOProductBuildVer">
    <vt:lpwstr>1033-11.2.0.10382</vt:lpwstr>
  </property>
</Properties>
</file>