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0" r:id="rId3"/>
  </p:sldMasterIdLst>
  <p:notesMasterIdLst>
    <p:notesMasterId r:id="rId35"/>
  </p:notesMasterIdLst>
  <p:sldIdLst>
    <p:sldId id="304" r:id="rId4"/>
    <p:sldId id="303" r:id="rId5"/>
    <p:sldId id="306" r:id="rId6"/>
    <p:sldId id="2648" r:id="rId7"/>
    <p:sldId id="302" r:id="rId8"/>
    <p:sldId id="307" r:id="rId9"/>
    <p:sldId id="265" r:id="rId10"/>
    <p:sldId id="2649" r:id="rId11"/>
    <p:sldId id="2651" r:id="rId12"/>
    <p:sldId id="2652" r:id="rId13"/>
    <p:sldId id="2653" r:id="rId14"/>
    <p:sldId id="2654" r:id="rId15"/>
    <p:sldId id="266" r:id="rId16"/>
    <p:sldId id="267" r:id="rId17"/>
    <p:sldId id="268" r:id="rId18"/>
    <p:sldId id="284" r:id="rId19"/>
    <p:sldId id="312" r:id="rId20"/>
    <p:sldId id="285" r:id="rId21"/>
    <p:sldId id="313" r:id="rId22"/>
    <p:sldId id="314" r:id="rId23"/>
    <p:sldId id="315" r:id="rId24"/>
    <p:sldId id="316" r:id="rId25"/>
    <p:sldId id="289" r:id="rId26"/>
    <p:sldId id="290" r:id="rId27"/>
    <p:sldId id="269" r:id="rId28"/>
    <p:sldId id="317" r:id="rId29"/>
    <p:sldId id="297" r:id="rId30"/>
    <p:sldId id="325" r:id="rId31"/>
    <p:sldId id="2655" r:id="rId32"/>
    <p:sldId id="2656" r:id="rId33"/>
    <p:sldId id="27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71" d="100"/>
          <a:sy n="71" d="100"/>
        </p:scale>
        <p:origin x="-57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9BCDE-6192-4E5D-90DC-D3513685D38E}"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AA52A-337A-42FE-868D-1FA22F2C86EA}" type="slidenum">
              <a:rPr lang="en-US" smtClean="0"/>
              <a:t>‹#›</a:t>
            </a:fld>
            <a:endParaRPr lang="en-US"/>
          </a:p>
        </p:txBody>
      </p:sp>
    </p:spTree>
    <p:extLst>
      <p:ext uri="{BB962C8B-B14F-4D97-AF65-F5344CB8AC3E}">
        <p14:creationId xmlns:p14="http://schemas.microsoft.com/office/powerpoint/2010/main" val="2393113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AAA52A-337A-42FE-868D-1FA22F2C86EA}" type="slidenum">
              <a:rPr lang="en-US" smtClean="0"/>
              <a:t>1</a:t>
            </a:fld>
            <a:endParaRPr lang="en-US"/>
          </a:p>
        </p:txBody>
      </p:sp>
    </p:spTree>
    <p:extLst>
      <p:ext uri="{BB962C8B-B14F-4D97-AF65-F5344CB8AC3E}">
        <p14:creationId xmlns:p14="http://schemas.microsoft.com/office/powerpoint/2010/main" val="278856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AAA52A-337A-42FE-868D-1FA22F2C86EA}" type="slidenum">
              <a:rPr lang="en-US" smtClean="0"/>
              <a:t>3</a:t>
            </a:fld>
            <a:endParaRPr lang="en-US"/>
          </a:p>
        </p:txBody>
      </p:sp>
    </p:spTree>
    <p:extLst>
      <p:ext uri="{BB962C8B-B14F-4D97-AF65-F5344CB8AC3E}">
        <p14:creationId xmlns:p14="http://schemas.microsoft.com/office/powerpoint/2010/main" val="797349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Ngoài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thầy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cha </a:t>
            </a:r>
            <a:r>
              <a:rPr lang="en-US" sz="1200" dirty="0" err="1">
                <a:effectLst/>
                <a:latin typeface="Times New Roman" panose="02020603050405020304" pitchFamily="18" charset="0"/>
                <a:ea typeface="Calibri" panose="020F0502020204030204" pitchFamily="34" charset="0"/>
              </a:rPr>
              <a:t>mẹ</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cần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còn</a:t>
            </a:r>
            <a:r>
              <a:rPr lang="en-US" sz="1200" dirty="0">
                <a:effectLst/>
                <a:latin typeface="Times New Roman" panose="02020603050405020304" pitchFamily="18" charset="0"/>
                <a:ea typeface="Calibri" panose="020F0502020204030204" pitchFamily="34" charset="0"/>
              </a:rPr>
              <a:t> ai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cần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nữa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giải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câu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hỏi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lớp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bắt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đầu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đọc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hôm</a:t>
            </a:r>
            <a:r>
              <a:rPr lang="en-US" sz="1200" dirty="0">
                <a:effectLst/>
                <a:latin typeface="Times New Roman" panose="02020603050405020304" pitchFamily="18" charset="0"/>
                <a:ea typeface="Calibri" panose="020F0502020204030204" pitchFamily="34" charset="0"/>
              </a:rPr>
              <a:t> nay </a:t>
            </a:r>
            <a:r>
              <a:rPr lang="en-US" sz="1200" dirty="0" err="1">
                <a:effectLst/>
                <a:latin typeface="Times New Roman" panose="02020603050405020304" pitchFamily="18" charset="0"/>
                <a:ea typeface="Calibri" panose="020F0502020204030204" pitchFamily="34" charset="0"/>
              </a:rPr>
              <a:t>nhé</a:t>
            </a:r>
            <a:r>
              <a:rPr lang="en-US" sz="1200" dirty="0">
                <a:effectLst/>
                <a:latin typeface="Times New Roman" panose="02020603050405020304" pitchFamily="18" charset="0"/>
                <a:ea typeface="Calibri" panose="020F0502020204030204" pitchFamily="34" charset="0"/>
              </a:rPr>
              <a:t>! GV </a:t>
            </a:r>
            <a:r>
              <a:rPr lang="en-US" sz="1200" dirty="0" err="1">
                <a:effectLst/>
                <a:latin typeface="Times New Roman" panose="02020603050405020304" pitchFamily="18" charset="0"/>
                <a:ea typeface="Calibri" panose="020F0502020204030204" pitchFamily="34" charset="0"/>
              </a:rPr>
              <a:t>giới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thiệu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ghi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tên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học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Ngựa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biên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phòng</a:t>
            </a:r>
            <a:endParaRPr lang="en-US" dirty="0"/>
          </a:p>
        </p:txBody>
      </p:sp>
      <p:sp>
        <p:nvSpPr>
          <p:cNvPr id="4" name="Slide Number Placeholder 3"/>
          <p:cNvSpPr>
            <a:spLocks noGrp="1"/>
          </p:cNvSpPr>
          <p:nvPr>
            <p:ph type="sldNum" sz="quarter" idx="5"/>
          </p:nvPr>
        </p:nvSpPr>
        <p:spPr/>
        <p:txBody>
          <a:bodyPr/>
          <a:lstStyle/>
          <a:p>
            <a:fld id="{41AAA52A-337A-42FE-868D-1FA22F2C86EA}" type="slidenum">
              <a:rPr lang="en-US" smtClean="0"/>
              <a:t>4</a:t>
            </a:fld>
            <a:endParaRPr lang="en-US"/>
          </a:p>
        </p:txBody>
      </p:sp>
    </p:spTree>
    <p:extLst>
      <p:ext uri="{BB962C8B-B14F-4D97-AF65-F5344CB8AC3E}">
        <p14:creationId xmlns:p14="http://schemas.microsoft.com/office/powerpoint/2010/main" val="138461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8544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A12D9C-B5A5-4112-9031-0392D85821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0208D58-D286-452B-A17D-75C88F6BB56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F97A0B0-E82B-4251-A9D9-765B5F32B1B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5" name="Footer Placeholder 4">
            <a:extLst>
              <a:ext uri="{FF2B5EF4-FFF2-40B4-BE49-F238E27FC236}">
                <a16:creationId xmlns:a16="http://schemas.microsoft.com/office/drawing/2014/main" xmlns="" id="{FCA29CC9-FD86-4829-BDEE-1B9BC29203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6ABEC20-065C-466B-BDD4-E1872142EE58}"/>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680423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E4F3B1-6D59-467D-96BB-FEF4BB75E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46F5BCB-8024-4392-8887-814700AA88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0F2201C-51E5-4D8A-8953-5E5453B7E86D}"/>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5" name="Footer Placeholder 4">
            <a:extLst>
              <a:ext uri="{FF2B5EF4-FFF2-40B4-BE49-F238E27FC236}">
                <a16:creationId xmlns:a16="http://schemas.microsoft.com/office/drawing/2014/main" xmlns="" id="{00A6D985-E329-4F8D-9FFA-6FE180CF90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A57D9F9-8FC7-4676-8607-DA65E7A646C5}"/>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57206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DECADC7-B9B1-494F-90F1-C39DD554235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9606115-2128-47DE-9E2A-9EC33FDEB53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21B5D1-72AD-4651-9CD6-298B12860840}"/>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5" name="Footer Placeholder 4">
            <a:extLst>
              <a:ext uri="{FF2B5EF4-FFF2-40B4-BE49-F238E27FC236}">
                <a16:creationId xmlns:a16="http://schemas.microsoft.com/office/drawing/2014/main" xmlns="" id="{05FC8E78-0478-4EF7-ACCC-B4A98D1BC3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CE86A2A-E1C1-46C5-9927-A900E04D423E}"/>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58025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341616772"/>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58029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77166783"/>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18698623"/>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62016813"/>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59447850"/>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17692460"/>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28095947"/>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CBF9E3-6BB9-407F-A2C0-6573E18ECA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C21FA0C-8531-4B69-A998-DC50F438879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8B1784-66C6-47AF-9B7A-02F0CD45BCBF}"/>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5" name="Footer Placeholder 4">
            <a:extLst>
              <a:ext uri="{FF2B5EF4-FFF2-40B4-BE49-F238E27FC236}">
                <a16:creationId xmlns:a16="http://schemas.microsoft.com/office/drawing/2014/main" xmlns="" id="{0E00F4D1-D034-407C-A9F8-52F384D761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CBBAAF4-1588-41BF-8C15-2E9ABBAE3E2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3525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6779650"/>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78747332"/>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36261223"/>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55145646"/>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0013380"/>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99066647"/>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78739804"/>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3106148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5"/>
          <p:cNvSpPr txBox="1">
            <a:spLocks noGrp="1"/>
          </p:cNvSpPr>
          <p:nvPr>
            <p:ph type="ctrTitle"/>
          </p:nvPr>
        </p:nvSpPr>
        <p:spPr>
          <a:xfrm flipH="1">
            <a:off x="7314872" y="3922359"/>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3" name="Google Shape;123;p5"/>
          <p:cNvSpPr txBox="1">
            <a:spLocks noGrp="1"/>
          </p:cNvSpPr>
          <p:nvPr>
            <p:ph type="subTitle" idx="1"/>
          </p:nvPr>
        </p:nvSpPr>
        <p:spPr>
          <a:xfrm flipH="1">
            <a:off x="6455872" y="4416051"/>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5"/>
          <p:cNvSpPr txBox="1">
            <a:spLocks noGrp="1"/>
          </p:cNvSpPr>
          <p:nvPr>
            <p:ph type="ctrTitle" idx="2"/>
          </p:nvPr>
        </p:nvSpPr>
        <p:spPr>
          <a:xfrm flipH="1">
            <a:off x="2604005" y="3922359"/>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5" name="Google Shape;125;p5"/>
          <p:cNvSpPr txBox="1">
            <a:spLocks noGrp="1"/>
          </p:cNvSpPr>
          <p:nvPr>
            <p:ph type="subTitle" idx="3"/>
          </p:nvPr>
        </p:nvSpPr>
        <p:spPr>
          <a:xfrm flipH="1">
            <a:off x="1916405" y="4416068"/>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5"/>
          <p:cNvSpPr txBox="1">
            <a:spLocks noGrp="1"/>
          </p:cNvSpPr>
          <p:nvPr>
            <p:ph type="title" idx="4"/>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7" name="Google Shape;127;p5"/>
          <p:cNvGrpSpPr/>
          <p:nvPr/>
        </p:nvGrpSpPr>
        <p:grpSpPr>
          <a:xfrm>
            <a:off x="11224634" y="-1125782"/>
            <a:ext cx="2194933" cy="4108767"/>
            <a:chOff x="5721375" y="1301825"/>
            <a:chExt cx="1646200" cy="3081575"/>
          </a:xfrm>
        </p:grpSpPr>
        <p:sp>
          <p:nvSpPr>
            <p:cNvPr id="128" name="Google Shape;128;p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 name="Google Shape;134;p5"/>
          <p:cNvGrpSpPr/>
          <p:nvPr/>
        </p:nvGrpSpPr>
        <p:grpSpPr>
          <a:xfrm flipH="1">
            <a:off x="-607533" y="4106733"/>
            <a:ext cx="7207200" cy="3147267"/>
            <a:chOff x="257575" y="1305825"/>
            <a:chExt cx="5405400" cy="2360450"/>
          </a:xfrm>
        </p:grpSpPr>
        <p:sp>
          <p:nvSpPr>
            <p:cNvPr id="135" name="Google Shape;135;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140;p5"/>
          <p:cNvGrpSpPr/>
          <p:nvPr/>
        </p:nvGrpSpPr>
        <p:grpSpPr>
          <a:xfrm flipH="1">
            <a:off x="-1161966" y="-544534"/>
            <a:ext cx="2168967" cy="2162867"/>
            <a:chOff x="4452075" y="1303525"/>
            <a:chExt cx="1626725" cy="1622150"/>
          </a:xfrm>
        </p:grpSpPr>
        <p:sp>
          <p:nvSpPr>
            <p:cNvPr id="141" name="Google Shape;141;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94221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02352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082BCA-28B6-4ECD-9C9F-44B5A4E8A7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C158E4-175D-4E15-80A1-855C2CF19F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5186CE7-3480-4A0E-BCE0-8F2B0D895C52}"/>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5" name="Footer Placeholder 4">
            <a:extLst>
              <a:ext uri="{FF2B5EF4-FFF2-40B4-BE49-F238E27FC236}">
                <a16:creationId xmlns:a16="http://schemas.microsoft.com/office/drawing/2014/main" xmlns="" id="{40175C8D-4025-4484-AECF-CA032D9BF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F55DF6D-C422-45F3-BF2D-C7E4E9A2B705}"/>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843575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448637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9310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08614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69603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7314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26746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6230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008778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95133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71"/>
        <p:cNvGrpSpPr/>
        <p:nvPr/>
      </p:nvGrpSpPr>
      <p:grpSpPr>
        <a:xfrm>
          <a:off x="0" y="0"/>
          <a:ext cx="0" cy="0"/>
          <a:chOff x="0" y="0"/>
          <a:chExt cx="0" cy="0"/>
        </a:xfrm>
      </p:grpSpPr>
      <p:sp>
        <p:nvSpPr>
          <p:cNvPr id="372" name="Google Shape;372;p17"/>
          <p:cNvSpPr txBox="1">
            <a:spLocks noGrp="1"/>
          </p:cNvSpPr>
          <p:nvPr>
            <p:ph type="subTitle" idx="1"/>
          </p:nvPr>
        </p:nvSpPr>
        <p:spPr>
          <a:xfrm flipH="1">
            <a:off x="8462167" y="2840536"/>
            <a:ext cx="18900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3" name="Google Shape;373;p17"/>
          <p:cNvSpPr txBox="1">
            <a:spLocks noGrp="1"/>
          </p:cNvSpPr>
          <p:nvPr>
            <p:ph type="subTitle" idx="2"/>
          </p:nvPr>
        </p:nvSpPr>
        <p:spPr>
          <a:xfrm flipH="1">
            <a:off x="1496633" y="2840536"/>
            <a:ext cx="26108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4" name="Google Shape;374;p17"/>
          <p:cNvSpPr txBox="1">
            <a:spLocks noGrp="1"/>
          </p:cNvSpPr>
          <p:nvPr>
            <p:ph type="subTitle" idx="3"/>
          </p:nvPr>
        </p:nvSpPr>
        <p:spPr>
          <a:xfrm flipH="1">
            <a:off x="1496633" y="4585735"/>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75" name="Google Shape;375;p17"/>
          <p:cNvSpPr txBox="1">
            <a:spLocks noGrp="1"/>
          </p:cNvSpPr>
          <p:nvPr>
            <p:ph type="subTitle" idx="4"/>
          </p:nvPr>
        </p:nvSpPr>
        <p:spPr>
          <a:xfrm flipH="1">
            <a:off x="8101767" y="4585735"/>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76" name="Google Shape;376;p17"/>
          <p:cNvSpPr txBox="1">
            <a:spLocks noGrp="1"/>
          </p:cNvSpPr>
          <p:nvPr>
            <p:ph type="subTitle" idx="5"/>
          </p:nvPr>
        </p:nvSpPr>
        <p:spPr>
          <a:xfrm flipH="1">
            <a:off x="4790700" y="2840536"/>
            <a:ext cx="26108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7" name="Google Shape;377;p17"/>
          <p:cNvSpPr txBox="1">
            <a:spLocks noGrp="1"/>
          </p:cNvSpPr>
          <p:nvPr>
            <p:ph type="subTitle" idx="6"/>
          </p:nvPr>
        </p:nvSpPr>
        <p:spPr>
          <a:xfrm flipH="1">
            <a:off x="4790700" y="4585731"/>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sp>
        <p:nvSpPr>
          <p:cNvPr id="378" name="Google Shape;378;p1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79" name="Google Shape;379;p17"/>
          <p:cNvGrpSpPr/>
          <p:nvPr/>
        </p:nvGrpSpPr>
        <p:grpSpPr>
          <a:xfrm>
            <a:off x="10583967" y="-928782"/>
            <a:ext cx="3293133" cy="4111833"/>
            <a:chOff x="4035675" y="1303525"/>
            <a:chExt cx="2469850" cy="3083875"/>
          </a:xfrm>
        </p:grpSpPr>
        <p:sp>
          <p:nvSpPr>
            <p:cNvPr id="380" name="Google Shape;380;p17"/>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7"/>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7"/>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7"/>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7"/>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7"/>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7"/>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7" name="Google Shape;387;p17"/>
          <p:cNvGrpSpPr/>
          <p:nvPr/>
        </p:nvGrpSpPr>
        <p:grpSpPr>
          <a:xfrm flipH="1">
            <a:off x="-2160900" y="3983118"/>
            <a:ext cx="3293133" cy="3138100"/>
            <a:chOff x="-354000" y="2968288"/>
            <a:chExt cx="2469850" cy="2353575"/>
          </a:xfrm>
        </p:grpSpPr>
        <p:sp>
          <p:nvSpPr>
            <p:cNvPr id="388" name="Google Shape;388;p1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7"/>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53593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73F739-9259-4F08-86D9-1F24B19F85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E09670E-D2F3-4562-8B38-39B88F3C63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A965CE2-3B1A-4A59-BE21-D09D8FEE98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393176A-ABBB-472A-9B8C-813ECCFBD94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6" name="Footer Placeholder 5">
            <a:extLst>
              <a:ext uri="{FF2B5EF4-FFF2-40B4-BE49-F238E27FC236}">
                <a16:creationId xmlns:a16="http://schemas.microsoft.com/office/drawing/2014/main" xmlns="" id="{08341582-3DE1-47E7-B510-6543BAC1A0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0EEAE3B-9C2B-4468-85A6-E00CD5DF3746}"/>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15140957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473147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46211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38276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echnology design 2">
  <p:cSld name="Technology design 2">
    <p:spTree>
      <p:nvGrpSpPr>
        <p:cNvPr id="1" name="Shape 676"/>
        <p:cNvGrpSpPr/>
        <p:nvPr/>
      </p:nvGrpSpPr>
      <p:grpSpPr>
        <a:xfrm>
          <a:off x="0" y="0"/>
          <a:ext cx="0" cy="0"/>
          <a:chOff x="0" y="0"/>
          <a:chExt cx="0" cy="0"/>
        </a:xfrm>
      </p:grpSpPr>
      <p:sp>
        <p:nvSpPr>
          <p:cNvPr id="677" name="Google Shape;677;p25"/>
          <p:cNvSpPr txBox="1">
            <a:spLocks noGrp="1"/>
          </p:cNvSpPr>
          <p:nvPr>
            <p:ph type="subTitle" idx="1"/>
          </p:nvPr>
        </p:nvSpPr>
        <p:spPr>
          <a:xfrm flipH="1">
            <a:off x="1778467" y="3100417"/>
            <a:ext cx="3526000" cy="147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78" name="Google Shape;678;p25"/>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79" name="Google Shape;679;p25"/>
          <p:cNvGrpSpPr/>
          <p:nvPr/>
        </p:nvGrpSpPr>
        <p:grpSpPr>
          <a:xfrm flipH="1">
            <a:off x="-1147600" y="5072068"/>
            <a:ext cx="2711967" cy="2167433"/>
            <a:chOff x="5314125" y="2029825"/>
            <a:chExt cx="2033975" cy="1625575"/>
          </a:xfrm>
        </p:grpSpPr>
        <p:sp>
          <p:nvSpPr>
            <p:cNvPr id="680" name="Google Shape;680;p2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2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2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2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4" name="Google Shape;684;p25"/>
          <p:cNvGrpSpPr/>
          <p:nvPr/>
        </p:nvGrpSpPr>
        <p:grpSpPr>
          <a:xfrm flipH="1">
            <a:off x="9637400" y="-1007982"/>
            <a:ext cx="3293133" cy="3138100"/>
            <a:chOff x="-354000" y="2968288"/>
            <a:chExt cx="2469850" cy="2353575"/>
          </a:xfrm>
        </p:grpSpPr>
        <p:sp>
          <p:nvSpPr>
            <p:cNvPr id="685" name="Google Shape;685;p25"/>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25"/>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25"/>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25"/>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5"/>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5"/>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5"/>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657813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53840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11903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3498600" y="2148284"/>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22" name="Google Shape;722;p28"/>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723" name="Google Shape;723;p28"/>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8"/>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8"/>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8"/>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8"/>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8"/>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8"/>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8"/>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8"/>
          <p:cNvSpPr/>
          <p:nvPr/>
        </p:nvSpPr>
        <p:spPr>
          <a:xfrm>
            <a:off x="-1490800" y="41222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8"/>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8"/>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8"/>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8"/>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8"/>
          <p:cNvSpPr/>
          <p:nvPr/>
        </p:nvSpPr>
        <p:spPr>
          <a:xfrm>
            <a:off x="-1490800" y="21537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8"/>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8"/>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8"/>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8"/>
          <p:cNvSpPr/>
          <p:nvPr/>
        </p:nvSpPr>
        <p:spPr>
          <a:xfrm>
            <a:off x="-1490800" y="212634"/>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8"/>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8"/>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8"/>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8"/>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8"/>
          <p:cNvGrpSpPr/>
          <p:nvPr/>
        </p:nvGrpSpPr>
        <p:grpSpPr>
          <a:xfrm>
            <a:off x="7080601" y="-931049"/>
            <a:ext cx="9479967" cy="41164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8" name="Google Shape;768;p28"/>
          <p:cNvSpPr txBox="1"/>
          <p:nvPr/>
        </p:nvSpPr>
        <p:spPr>
          <a:xfrm>
            <a:off x="4013000" y="4800433"/>
            <a:ext cx="4165600" cy="124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CREDITS: This presentation template was created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including icons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and infographics &amp; images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kumimoji="0" sz="1333" b="1" i="0" u="none" strike="noStrike" kern="0" cap="none" spc="0" normalizeH="0" baseline="0" noProof="0">
              <a:ln>
                <a:noFill/>
              </a:ln>
              <a:solidFill>
                <a:srgbClr val="703316"/>
              </a:solidFill>
              <a:effectLst/>
              <a:uLnTx/>
              <a:uFillTx/>
              <a:latin typeface="Nunito"/>
              <a:ea typeface="Nunito"/>
              <a:cs typeface="Nunito"/>
              <a:sym typeface="Nunito"/>
            </a:endParaRPr>
          </a:p>
        </p:txBody>
      </p:sp>
    </p:spTree>
    <p:extLst>
      <p:ext uri="{BB962C8B-B14F-4D97-AF65-F5344CB8AC3E}">
        <p14:creationId xmlns:p14="http://schemas.microsoft.com/office/powerpoint/2010/main" val="19540929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20260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10625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00848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7A95EE-0ACE-4A9E-AA22-2648719C45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530B72D-1302-4276-B757-6E2FEF0236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6DDAAFF-8E4D-4632-A94F-2166A28C74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6A38B7B-95F2-4A54-872E-198223A65F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3636604-8AAC-4D21-BEC4-E3CF4A1E658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2080725-5C2D-4312-91F4-39C9BB87681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8" name="Footer Placeholder 7">
            <a:extLst>
              <a:ext uri="{FF2B5EF4-FFF2-40B4-BE49-F238E27FC236}">
                <a16:creationId xmlns:a16="http://schemas.microsoft.com/office/drawing/2014/main" xmlns="" id="{0012DA58-440E-455B-805D-10065A2940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E8F3B5F-DC82-4E85-9771-BB9412AE233C}"/>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8107469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09681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01"/>
        <p:cNvGrpSpPr/>
        <p:nvPr/>
      </p:nvGrpSpPr>
      <p:grpSpPr>
        <a:xfrm>
          <a:off x="0" y="0"/>
          <a:ext cx="0" cy="0"/>
          <a:chOff x="0" y="0"/>
          <a:chExt cx="0" cy="0"/>
        </a:xfrm>
      </p:grpSpPr>
    </p:spTree>
    <p:extLst>
      <p:ext uri="{BB962C8B-B14F-4D97-AF65-F5344CB8AC3E}">
        <p14:creationId xmlns:p14="http://schemas.microsoft.com/office/powerpoint/2010/main" val="836671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B4A78-5747-4E7E-95EC-1C065FDE43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61DCC44-D372-4E5E-B0BD-DE762161A455}"/>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4" name="Footer Placeholder 3">
            <a:extLst>
              <a:ext uri="{FF2B5EF4-FFF2-40B4-BE49-F238E27FC236}">
                <a16:creationId xmlns:a16="http://schemas.microsoft.com/office/drawing/2014/main" xmlns="" id="{3F81A227-658D-47FD-93F8-A9AFDEF487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72518AE-4114-47CE-A078-40810F4C5F9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4178542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6B841C-C146-475A-A43E-E24CDFA586E5}"/>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3" name="Footer Placeholder 2">
            <a:extLst>
              <a:ext uri="{FF2B5EF4-FFF2-40B4-BE49-F238E27FC236}">
                <a16:creationId xmlns:a16="http://schemas.microsoft.com/office/drawing/2014/main" xmlns="" id="{A76954DC-735A-4510-AB07-32759DF495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0C7D62E3-FDBE-4220-8FCD-2E4E3056CA8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3125634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AF9D4D-A945-4583-BDF5-C243D4F840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324D25D-D4FA-4DCF-8E0D-ADAFFF9251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18D1F98-704A-479A-9319-8DEBB287C0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F7060D5-167C-4529-9386-3202C6683597}"/>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6" name="Footer Placeholder 5">
            <a:extLst>
              <a:ext uri="{FF2B5EF4-FFF2-40B4-BE49-F238E27FC236}">
                <a16:creationId xmlns:a16="http://schemas.microsoft.com/office/drawing/2014/main" xmlns="" id="{E7187F58-C829-4A35-A454-1FA317F227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20958D8-5D28-4F66-8359-BC0864930C07}"/>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74558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BEED27-562C-4EF8-B2CF-0B3C6FEE61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10F8B59-CFBA-4D2F-A74F-7DDEE58A558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0544323-CA5C-4F49-BC41-CC229DF83A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E8C6A44-3D09-43A2-999B-F8AFD5E1F1C7}"/>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6" name="Footer Placeholder 5">
            <a:extLst>
              <a:ext uri="{FF2B5EF4-FFF2-40B4-BE49-F238E27FC236}">
                <a16:creationId xmlns:a16="http://schemas.microsoft.com/office/drawing/2014/main" xmlns="" id="{5FA80B5E-0039-4D2E-97AF-B5205D89E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559E2D6-53FD-4680-BD81-7908747E73AA}"/>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557657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3.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xmlns="" id="{A38FB40F-58EE-5482-F319-A1E3CF3EB83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1984" y="189911"/>
            <a:ext cx="1482561" cy="1482561"/>
          </a:xfrm>
          <a:prstGeom prst="rect">
            <a:avLst/>
          </a:prstGeom>
        </p:spPr>
      </p:pic>
    </p:spTree>
    <p:extLst>
      <p:ext uri="{BB962C8B-B14F-4D97-AF65-F5344CB8AC3E}">
        <p14:creationId xmlns:p14="http://schemas.microsoft.com/office/powerpoint/2010/main" val="710914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xmlns="" id="{A756F296-75CA-7DB1-7BA5-A60B6CA40D3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0337556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D58C9C4D-6EC5-A1D0-2A06-A95983D5FB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776118954"/>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7.wdp"/><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7.wdp"/><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0.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52.jpeg"/><Relationship Id="rId5" Type="http://schemas.microsoft.com/office/2007/relationships/hdphoto" Target="../media/hdphoto7.wdp"/><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52.jpeg"/><Relationship Id="rId5" Type="http://schemas.microsoft.com/office/2007/relationships/hdphoto" Target="../media/hdphoto7.wdp"/><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40.jpe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8.gif"/><Relationship Id="rId11" Type="http://schemas.openxmlformats.org/officeDocument/2006/relationships/image" Target="../media/image58.wmf"/><Relationship Id="rId5" Type="http://schemas.openxmlformats.org/officeDocument/2006/relationships/image" Target="../media/image37.png"/><Relationship Id="rId10" Type="http://schemas.openxmlformats.org/officeDocument/2006/relationships/image" Target="../media/image57.png"/><Relationship Id="rId4" Type="http://schemas.openxmlformats.org/officeDocument/2006/relationships/image" Target="../media/image25.jpg"/><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emf"/><Relationship Id="rId7"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slide" Target="slide15.xml"/><Relationship Id="rId5" Type="http://schemas.openxmlformats.org/officeDocument/2006/relationships/image" Target="../media/image61.emf"/><Relationship Id="rId4" Type="http://schemas.openxmlformats.org/officeDocument/2006/relationships/image" Target="../media/image60.png"/><Relationship Id="rId9"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25.jpg"/><Relationship Id="rId1" Type="http://schemas.openxmlformats.org/officeDocument/2006/relationships/slideLayout" Target="../slideLayouts/slideLayout1.xml"/><Relationship Id="rId6" Type="http://schemas.openxmlformats.org/officeDocument/2006/relationships/image" Target="../media/image38.gif"/><Relationship Id="rId5" Type="http://schemas.openxmlformats.org/officeDocument/2006/relationships/image" Target="../media/image42.png"/><Relationship Id="rId4" Type="http://schemas.openxmlformats.org/officeDocument/2006/relationships/image" Target="../media/image67.png"/><Relationship Id="rId9"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microsoft.com/office/2007/relationships/hdphoto" Target="../media/hdphoto3.wdp"/><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68320F8-5C7D-493C-9C37-7CCE2568C354}"/>
              </a:ext>
            </a:extLst>
          </p:cNvPr>
          <p:cNvPicPr>
            <a:picLocks noChangeAspect="1"/>
          </p:cNvPicPr>
          <p:nvPr/>
        </p:nvPicPr>
        <p:blipFill>
          <a:blip r:embed="rId4"/>
          <a:stretch>
            <a:fillRect/>
          </a:stretch>
        </p:blipFill>
        <p:spPr>
          <a:xfrm>
            <a:off x="0" y="0"/>
            <a:ext cx="9260627" cy="4261473"/>
          </a:xfrm>
          <a:prstGeom prst="rect">
            <a:avLst/>
          </a:prstGeom>
        </p:spPr>
      </p:pic>
    </p:spTree>
    <p:extLst>
      <p:ext uri="{BB962C8B-B14F-4D97-AF65-F5344CB8AC3E}">
        <p14:creationId xmlns:p14="http://schemas.microsoft.com/office/powerpoint/2010/main" val="8494513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619F6C86-58D9-B639-03BE-307DD5B39137}"/>
              </a:ext>
            </a:extLst>
          </p:cNvPr>
          <p:cNvGrpSpPr/>
          <p:nvPr/>
        </p:nvGrpSpPr>
        <p:grpSpPr>
          <a:xfrm>
            <a:off x="1040524" y="1544369"/>
            <a:ext cx="4927048" cy="1916130"/>
            <a:chOff x="3595956" y="2470935"/>
            <a:chExt cx="4416174" cy="1916130"/>
          </a:xfrm>
        </p:grpSpPr>
        <p:sp>
          <p:nvSpPr>
            <p:cNvPr id="13" name="Rectangle: Rounded Corners 12">
              <a:extLst>
                <a:ext uri="{FF2B5EF4-FFF2-40B4-BE49-F238E27FC236}">
                  <a16:creationId xmlns:a16="http://schemas.microsoft.com/office/drawing/2014/main" xmlns="" id="{EF64AE4D-E7BC-2EA5-CA03-311AB63F447C}"/>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on Ong Hình ảnh PNG | Vector Và Các Tập Tin PSD | Tải Về ...">
              <a:extLst>
                <a:ext uri="{FF2B5EF4-FFF2-40B4-BE49-F238E27FC236}">
                  <a16:creationId xmlns:a16="http://schemas.microsoft.com/office/drawing/2014/main" xmlns="" id="{E4819E7B-883E-4CED-E0F2-21C978B2063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64B731DB-0E2D-7633-3452-653AD35D0498}"/>
                </a:ext>
              </a:extLst>
            </p:cNvPr>
            <p:cNvSpPr txBox="1"/>
            <p:nvPr/>
          </p:nvSpPr>
          <p:spPr>
            <a:xfrm>
              <a:off x="3815136" y="3013501"/>
              <a:ext cx="2688405" cy="830997"/>
            </a:xfrm>
            <a:prstGeom prst="rect">
              <a:avLst/>
            </a:prstGeom>
            <a:noFill/>
          </p:spPr>
          <p:txBody>
            <a:bodyPr wrap="square" rtlCol="0">
              <a:spAutoFit/>
            </a:bodyPr>
            <a:lstStyle/>
            <a:p>
              <a:r>
                <a:rPr lang="en-US" sz="4800" b="1" dirty="0" err="1">
                  <a:solidFill>
                    <a:srgbClr val="00B050"/>
                  </a:solidFill>
                </a:rPr>
                <a:t>lưng</a:t>
              </a:r>
              <a:r>
                <a:rPr lang="en-US" sz="4800" b="1" dirty="0">
                  <a:solidFill>
                    <a:srgbClr val="00B050"/>
                  </a:solidFill>
                </a:rPr>
                <a:t> </a:t>
              </a:r>
              <a:r>
                <a:rPr lang="en-US" sz="4800" b="1" dirty="0" err="1">
                  <a:solidFill>
                    <a:srgbClr val="00B050"/>
                  </a:solidFill>
                </a:rPr>
                <a:t>ngựa</a:t>
              </a:r>
              <a:endParaRPr lang="en-US" sz="4800" b="1" dirty="0">
                <a:solidFill>
                  <a:srgbClr val="00B050"/>
                </a:solidFill>
              </a:endParaRPr>
            </a:p>
          </p:txBody>
        </p:sp>
      </p:grpSp>
      <p:grpSp>
        <p:nvGrpSpPr>
          <p:cNvPr id="16" name="Group 15">
            <a:extLst>
              <a:ext uri="{FF2B5EF4-FFF2-40B4-BE49-F238E27FC236}">
                <a16:creationId xmlns:a16="http://schemas.microsoft.com/office/drawing/2014/main" xmlns="" id="{41A1B53A-2E2C-D06B-D1A5-619E3D27AEFA}"/>
              </a:ext>
            </a:extLst>
          </p:cNvPr>
          <p:cNvGrpSpPr/>
          <p:nvPr/>
        </p:nvGrpSpPr>
        <p:grpSpPr>
          <a:xfrm>
            <a:off x="5672189" y="1544369"/>
            <a:ext cx="4848666" cy="1916130"/>
            <a:chOff x="2435830" y="2391310"/>
            <a:chExt cx="4488952" cy="1916130"/>
          </a:xfrm>
        </p:grpSpPr>
        <p:sp>
          <p:nvSpPr>
            <p:cNvPr id="17" name="Rectangle: Rounded Corners 16">
              <a:extLst>
                <a:ext uri="{FF2B5EF4-FFF2-40B4-BE49-F238E27FC236}">
                  <a16:creationId xmlns:a16="http://schemas.microsoft.com/office/drawing/2014/main" xmlns="" id="{3974FC8E-8A28-B08E-7EF1-5E82188499F5}"/>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on Ong Hình ảnh PNG | Vector Và Các Tập Tin PSD | Tải Về ...">
              <a:extLst>
                <a:ext uri="{FF2B5EF4-FFF2-40B4-BE49-F238E27FC236}">
                  <a16:creationId xmlns:a16="http://schemas.microsoft.com/office/drawing/2014/main" xmlns="" id="{093325F1-AE90-09AF-C7D8-C00E7B4670F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2BB2222D-91D6-A783-6C78-989B0D6069AC}"/>
                </a:ext>
              </a:extLst>
            </p:cNvPr>
            <p:cNvSpPr txBox="1"/>
            <p:nvPr/>
          </p:nvSpPr>
          <p:spPr>
            <a:xfrm>
              <a:off x="4297520" y="3040133"/>
              <a:ext cx="2558768" cy="830997"/>
            </a:xfrm>
            <a:prstGeom prst="rect">
              <a:avLst/>
            </a:prstGeom>
            <a:noFill/>
          </p:spPr>
          <p:txBody>
            <a:bodyPr wrap="square" rtlCol="0">
              <a:spAutoFit/>
            </a:bodyPr>
            <a:lstStyle/>
            <a:p>
              <a:r>
                <a:rPr lang="en-US" sz="4800" b="1" dirty="0" err="1">
                  <a:solidFill>
                    <a:srgbClr val="0070C0"/>
                  </a:solidFill>
                </a:rPr>
                <a:t>nổi</a:t>
              </a:r>
              <a:r>
                <a:rPr lang="en-US" sz="4800" b="1" dirty="0">
                  <a:solidFill>
                    <a:srgbClr val="0070C0"/>
                  </a:solidFill>
                </a:rPr>
                <a:t> </a:t>
              </a:r>
              <a:r>
                <a:rPr lang="en-US" sz="4800" b="1" dirty="0" err="1">
                  <a:solidFill>
                    <a:srgbClr val="0070C0"/>
                  </a:solidFill>
                </a:rPr>
                <a:t>gió</a:t>
              </a:r>
              <a:endParaRPr lang="en-US" sz="4800" b="1" dirty="0">
                <a:solidFill>
                  <a:srgbClr val="0070C0"/>
                </a:solidFill>
              </a:endParaRPr>
            </a:p>
          </p:txBody>
        </p:sp>
      </p:grpSp>
      <p:grpSp>
        <p:nvGrpSpPr>
          <p:cNvPr id="20" name="Group 19">
            <a:extLst>
              <a:ext uri="{FF2B5EF4-FFF2-40B4-BE49-F238E27FC236}">
                <a16:creationId xmlns:a16="http://schemas.microsoft.com/office/drawing/2014/main" xmlns="" id="{1F090329-5DBA-DFAA-D411-2C70CE68A5A5}"/>
              </a:ext>
            </a:extLst>
          </p:cNvPr>
          <p:cNvGrpSpPr/>
          <p:nvPr/>
        </p:nvGrpSpPr>
        <p:grpSpPr>
          <a:xfrm>
            <a:off x="742305" y="3488753"/>
            <a:ext cx="4267202" cy="1916130"/>
            <a:chOff x="2435830" y="2391310"/>
            <a:chExt cx="4267202" cy="1916130"/>
          </a:xfrm>
        </p:grpSpPr>
        <p:sp>
          <p:nvSpPr>
            <p:cNvPr id="21" name="Rectangle: Rounded Corners 20">
              <a:extLst>
                <a:ext uri="{FF2B5EF4-FFF2-40B4-BE49-F238E27FC236}">
                  <a16:creationId xmlns:a16="http://schemas.microsoft.com/office/drawing/2014/main" xmlns="" id="{7C3D77EB-B58F-C464-82F8-E8295F8DA857}"/>
                </a:ext>
              </a:extLst>
            </p:cNvPr>
            <p:cNvSpPr/>
            <p:nvPr/>
          </p:nvSpPr>
          <p:spPr>
            <a:xfrm>
              <a:off x="3595956" y="2816065"/>
              <a:ext cx="3107076" cy="1110437"/>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Con Ong Hình ảnh PNG | Vector Và Các Tập Tin PSD | Tải Về ...">
              <a:extLst>
                <a:ext uri="{FF2B5EF4-FFF2-40B4-BE49-F238E27FC236}">
                  <a16:creationId xmlns:a16="http://schemas.microsoft.com/office/drawing/2014/main" xmlns="" id="{C32CC1B5-ECD8-E9B0-5A60-B48D23EBA87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56863360-7B53-D8CF-7EFE-27232BD058BA}"/>
                </a:ext>
              </a:extLst>
            </p:cNvPr>
            <p:cNvSpPr txBox="1"/>
            <p:nvPr/>
          </p:nvSpPr>
          <p:spPr>
            <a:xfrm>
              <a:off x="3685853" y="2849173"/>
              <a:ext cx="2934984" cy="830997"/>
            </a:xfrm>
            <a:prstGeom prst="rect">
              <a:avLst/>
            </a:prstGeom>
            <a:noFill/>
          </p:spPr>
          <p:txBody>
            <a:bodyPr wrap="square" rtlCol="0">
              <a:spAutoFit/>
            </a:bodyPr>
            <a:lstStyle/>
            <a:p>
              <a:pPr algn="ctr"/>
              <a:r>
                <a:rPr lang="en-US" sz="4800" b="1" dirty="0" err="1">
                  <a:solidFill>
                    <a:schemeClr val="accent4">
                      <a:lumMod val="75000"/>
                    </a:schemeClr>
                  </a:solidFill>
                </a:rPr>
                <a:t>rạp</a:t>
              </a:r>
              <a:r>
                <a:rPr lang="en-US" sz="4800" b="1" dirty="0">
                  <a:solidFill>
                    <a:schemeClr val="accent4">
                      <a:lumMod val="75000"/>
                    </a:schemeClr>
                  </a:solidFill>
                </a:rPr>
                <a:t> </a:t>
              </a:r>
              <a:r>
                <a:rPr lang="en-US" sz="4800" b="1" dirty="0" err="1">
                  <a:solidFill>
                    <a:schemeClr val="accent4">
                      <a:lumMod val="75000"/>
                    </a:schemeClr>
                  </a:solidFill>
                </a:rPr>
                <a:t>mình</a:t>
              </a:r>
              <a:endParaRPr lang="en-US" sz="4800" b="1" dirty="0">
                <a:solidFill>
                  <a:schemeClr val="accent4">
                    <a:lumMod val="75000"/>
                  </a:schemeClr>
                </a:solidFill>
              </a:endParaRPr>
            </a:p>
          </p:txBody>
        </p:sp>
      </p:grpSp>
      <p:grpSp>
        <p:nvGrpSpPr>
          <p:cNvPr id="24" name="Group 23">
            <a:extLst>
              <a:ext uri="{FF2B5EF4-FFF2-40B4-BE49-F238E27FC236}">
                <a16:creationId xmlns:a16="http://schemas.microsoft.com/office/drawing/2014/main" xmlns="" id="{3B5987A6-3E36-DFAA-0854-686379B915B3}"/>
              </a:ext>
            </a:extLst>
          </p:cNvPr>
          <p:cNvGrpSpPr/>
          <p:nvPr/>
        </p:nvGrpSpPr>
        <p:grpSpPr>
          <a:xfrm>
            <a:off x="6222124" y="3584444"/>
            <a:ext cx="5969876" cy="1916130"/>
            <a:chOff x="3271890" y="2470935"/>
            <a:chExt cx="4740240" cy="1916130"/>
          </a:xfrm>
        </p:grpSpPr>
        <p:sp>
          <p:nvSpPr>
            <p:cNvPr id="25" name="Rectangle: Rounded Corners 24">
              <a:extLst>
                <a:ext uri="{FF2B5EF4-FFF2-40B4-BE49-F238E27FC236}">
                  <a16:creationId xmlns:a16="http://schemas.microsoft.com/office/drawing/2014/main" xmlns="" id="{B0E4318E-060C-9861-C179-05CBE9FFEB75}"/>
                </a:ext>
              </a:extLst>
            </p:cNvPr>
            <p:cNvSpPr/>
            <p:nvPr/>
          </p:nvSpPr>
          <p:spPr>
            <a:xfrm>
              <a:off x="3271890" y="2842698"/>
              <a:ext cx="3652892"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descr="Con Ong Hình ảnh PNG | Vector Và Các Tập Tin PSD | Tải Về ...">
              <a:extLst>
                <a:ext uri="{FF2B5EF4-FFF2-40B4-BE49-F238E27FC236}">
                  <a16:creationId xmlns:a16="http://schemas.microsoft.com/office/drawing/2014/main" xmlns="" id="{C9BDC454-74B8-10C5-C379-A790E3415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xmlns="" id="{4E877995-1EE5-5369-973F-6B7194E84AB4}"/>
                </a:ext>
              </a:extLst>
            </p:cNvPr>
            <p:cNvSpPr txBox="1"/>
            <p:nvPr/>
          </p:nvSpPr>
          <p:spPr>
            <a:xfrm>
              <a:off x="3355345" y="3040133"/>
              <a:ext cx="3451286" cy="830997"/>
            </a:xfrm>
            <a:prstGeom prst="rect">
              <a:avLst/>
            </a:prstGeom>
            <a:noFill/>
          </p:spPr>
          <p:txBody>
            <a:bodyPr wrap="square" rtlCol="0">
              <a:spAutoFit/>
            </a:bodyPr>
            <a:lstStyle/>
            <a:p>
              <a:r>
                <a:rPr lang="en-US" sz="4800" b="1" dirty="0" err="1">
                  <a:solidFill>
                    <a:schemeClr val="bg2">
                      <a:lumMod val="50000"/>
                    </a:schemeClr>
                  </a:solidFill>
                </a:rPr>
                <a:t>rừng</a:t>
              </a:r>
              <a:r>
                <a:rPr lang="en-US" sz="4800" b="1" dirty="0">
                  <a:solidFill>
                    <a:schemeClr val="bg2">
                      <a:lumMod val="50000"/>
                    </a:schemeClr>
                  </a:solidFill>
                </a:rPr>
                <a:t> </a:t>
              </a:r>
              <a:r>
                <a:rPr lang="en-US" sz="4800" b="1" dirty="0" err="1">
                  <a:solidFill>
                    <a:schemeClr val="bg2">
                      <a:lumMod val="50000"/>
                    </a:schemeClr>
                  </a:solidFill>
                </a:rPr>
                <a:t>sương</a:t>
              </a:r>
              <a:r>
                <a:rPr lang="en-US" sz="4800" b="1" dirty="0">
                  <a:solidFill>
                    <a:schemeClr val="bg2">
                      <a:lumMod val="50000"/>
                    </a:schemeClr>
                  </a:solidFill>
                </a:rPr>
                <a:t> </a:t>
              </a:r>
              <a:r>
                <a:rPr lang="en-US" sz="4800" b="1" dirty="0" err="1">
                  <a:solidFill>
                    <a:schemeClr val="bg2">
                      <a:lumMod val="50000"/>
                    </a:schemeClr>
                  </a:solidFill>
                </a:rPr>
                <a:t>mù</a:t>
              </a:r>
              <a:endParaRPr lang="en-US" sz="4800" b="1" dirty="0">
                <a:solidFill>
                  <a:schemeClr val="bg2">
                    <a:lumMod val="50000"/>
                  </a:schemeClr>
                </a:solidFill>
              </a:endParaRPr>
            </a:p>
          </p:txBody>
        </p:sp>
      </p:grpSp>
      <p:pic>
        <p:nvPicPr>
          <p:cNvPr id="28" name="Picture 27">
            <a:extLst>
              <a:ext uri="{FF2B5EF4-FFF2-40B4-BE49-F238E27FC236}">
                <a16:creationId xmlns:a16="http://schemas.microsoft.com/office/drawing/2014/main" xmlns="" id="{1E67C3BC-B7B9-3EA6-E234-216537636D03}"/>
              </a:ext>
            </a:extLst>
          </p:cNvPr>
          <p:cNvPicPr>
            <a:picLocks noChangeAspect="1"/>
          </p:cNvPicPr>
          <p:nvPr/>
        </p:nvPicPr>
        <p:blipFill>
          <a:blip r:embed="rId5"/>
          <a:stretch>
            <a:fillRect/>
          </a:stretch>
        </p:blipFill>
        <p:spPr>
          <a:xfrm>
            <a:off x="2323517" y="0"/>
            <a:ext cx="7376799" cy="1646063"/>
          </a:xfrm>
          <a:prstGeom prst="rect">
            <a:avLst/>
          </a:prstGeom>
        </p:spPr>
      </p:pic>
    </p:spTree>
    <p:extLst>
      <p:ext uri="{BB962C8B-B14F-4D97-AF65-F5344CB8AC3E}">
        <p14:creationId xmlns:p14="http://schemas.microsoft.com/office/powerpoint/2010/main" val="20047345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8322333-CE59-CCFF-DDFB-3CE6050D3FF9}"/>
              </a:ext>
            </a:extLst>
          </p:cNvPr>
          <p:cNvSpPr/>
          <p:nvPr/>
        </p:nvSpPr>
        <p:spPr>
          <a:xfrm>
            <a:off x="2162832" y="2020799"/>
            <a:ext cx="10533794" cy="3416320"/>
          </a:xfrm>
          <a:prstGeom prst="rect">
            <a:avLst/>
          </a:prstGeom>
        </p:spPr>
        <p:txBody>
          <a:bodyPr wrap="square">
            <a:spAutoFit/>
          </a:bodyPr>
          <a:lstStyle/>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Chú bộ đội </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biên phòng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Rạp mình</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trên lưng ngựa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Ngựa phi nhanh</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như bay</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Cả cánh rừng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nổi gió</a:t>
            </a:r>
            <a:r>
              <a:rPr lang="vi-VN" sz="5400" dirty="0">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p:txBody>
      </p:sp>
      <p:sp>
        <p:nvSpPr>
          <p:cNvPr id="3" name="Google Shape;1244;p45">
            <a:extLst>
              <a:ext uri="{FF2B5EF4-FFF2-40B4-BE49-F238E27FC236}">
                <a16:creationId xmlns:a16="http://schemas.microsoft.com/office/drawing/2014/main" xmlns="" id="{0ADFB29A-739F-0265-A11F-861D56BA9CD8}"/>
              </a:ext>
            </a:extLst>
          </p:cNvPr>
          <p:cNvSpPr/>
          <p:nvPr/>
        </p:nvSpPr>
        <p:spPr>
          <a:xfrm>
            <a:off x="3499617" y="597249"/>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xmlns="" id="{0AE02D87-FF56-A2CF-D623-2F95D4D88445}"/>
              </a:ext>
            </a:extLst>
          </p:cNvPr>
          <p:cNvPicPr>
            <a:picLocks noChangeAspect="1"/>
          </p:cNvPicPr>
          <p:nvPr/>
        </p:nvPicPr>
        <p:blipFill>
          <a:blip r:embed="rId3"/>
          <a:stretch>
            <a:fillRect/>
          </a:stretch>
        </p:blipFill>
        <p:spPr>
          <a:xfrm>
            <a:off x="2813126" y="691573"/>
            <a:ext cx="7145131" cy="1072989"/>
          </a:xfrm>
          <a:prstGeom prst="rect">
            <a:avLst/>
          </a:prstGeom>
        </p:spPr>
      </p:pic>
    </p:spTree>
    <p:extLst>
      <p:ext uri="{BB962C8B-B14F-4D97-AF65-F5344CB8AC3E}">
        <p14:creationId xmlns:p14="http://schemas.microsoft.com/office/powerpoint/2010/main" val="39760125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xmlns=""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xmlns=""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xmlns=""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xmlns=""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xmlns="" id="{70BE23E4-34B6-3842-97BC-667ED379989E}"/>
              </a:ext>
            </a:extLst>
          </p:cNvPr>
          <p:cNvSpPr/>
          <p:nvPr/>
        </p:nvSpPr>
        <p:spPr>
          <a:xfrm>
            <a:off x="4017208" y="2891727"/>
            <a:ext cx="2635840"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46272" y="2846643"/>
            <a:ext cx="4579093"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Phòng</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vùng</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biê</a:t>
            </a:r>
            <a:r>
              <a:rPr lang="en-US" sz="40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 </a:t>
            </a:r>
            <a:r>
              <a:rPr lang="en-US" sz="40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endParaRPr kumimoji="0" lang="x-none"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516CEF05-17CB-A61B-7543-04D706376F9F}"/>
              </a:ext>
            </a:extLst>
          </p:cNvPr>
          <p:cNvGrpSpPr/>
          <p:nvPr/>
        </p:nvGrpSpPr>
        <p:grpSpPr>
          <a:xfrm>
            <a:off x="162560" y="1978339"/>
            <a:ext cx="6326163" cy="3322163"/>
            <a:chOff x="390828" y="1959068"/>
            <a:chExt cx="7592255" cy="3322163"/>
          </a:xfrm>
        </p:grpSpPr>
        <p:sp>
          <p:nvSpPr>
            <p:cNvPr id="8" name="Rectangle: Rounded Corners 4">
              <a:extLst>
                <a:ext uri="{FF2B5EF4-FFF2-40B4-BE49-F238E27FC236}">
                  <a16:creationId xmlns:a16="http://schemas.microsoft.com/office/drawing/2014/main" xmlns="" id="{50ABCE39-F96F-03D2-EDC7-B05B0ABF71B0}"/>
                </a:ext>
              </a:extLst>
            </p:cNvPr>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xmlns="" id="{DEABF84D-1833-3BE6-3347-494076FA4CD7}"/>
                </a:ext>
              </a:extLst>
            </p:cNvPr>
            <p:cNvGrpSpPr/>
            <p:nvPr/>
          </p:nvGrpSpPr>
          <p:grpSpPr>
            <a:xfrm>
              <a:off x="2478135" y="1959068"/>
              <a:ext cx="3048179" cy="798448"/>
              <a:chOff x="1681484" y="1519310"/>
              <a:chExt cx="3048179" cy="798448"/>
            </a:xfrm>
          </p:grpSpPr>
          <p:pic>
            <p:nvPicPr>
              <p:cNvPr id="23" name="Picture 22" descr="Shape, rectangle&#10;&#10;Description automatically generated">
                <a:extLst>
                  <a:ext uri="{FF2B5EF4-FFF2-40B4-BE49-F238E27FC236}">
                    <a16:creationId xmlns:a16="http://schemas.microsoft.com/office/drawing/2014/main" xmlns="" id="{67366745-0AB7-0E5B-6987-365FA010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25" name="TextBox 24">
                <a:extLst>
                  <a:ext uri="{FF2B5EF4-FFF2-40B4-BE49-F238E27FC236}">
                    <a16:creationId xmlns:a16="http://schemas.microsoft.com/office/drawing/2014/main" xmlns="" id="{FF53CCC0-1433-0800-0920-6691176A83B3}"/>
                  </a:ext>
                </a:extLst>
              </p:cNvPr>
              <p:cNvSpPr txBox="1"/>
              <p:nvPr/>
            </p:nvSpPr>
            <p:spPr>
              <a:xfrm>
                <a:off x="1784358" y="1519310"/>
                <a:ext cx="294530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Yêu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Cầu</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xmlns="" id="{BE863BFE-1BE5-CF54-21F4-7692F5BEB049}"/>
                </a:ext>
              </a:extLst>
            </p:cNvPr>
            <p:cNvGrpSpPr/>
            <p:nvPr/>
          </p:nvGrpSpPr>
          <p:grpSpPr>
            <a:xfrm>
              <a:off x="390828" y="2447967"/>
              <a:ext cx="7431043" cy="2580903"/>
              <a:chOff x="390828" y="2447967"/>
              <a:chExt cx="7431043" cy="2580903"/>
            </a:xfrm>
          </p:grpSpPr>
          <p:grpSp>
            <p:nvGrpSpPr>
              <p:cNvPr id="11" name="Group 10">
                <a:extLst>
                  <a:ext uri="{FF2B5EF4-FFF2-40B4-BE49-F238E27FC236}">
                    <a16:creationId xmlns:a16="http://schemas.microsoft.com/office/drawing/2014/main" xmlns="" id="{BB330D18-AC41-D426-2C28-5C3FD36A7961}"/>
                  </a:ext>
                </a:extLst>
              </p:cNvPr>
              <p:cNvGrpSpPr/>
              <p:nvPr/>
            </p:nvGrpSpPr>
            <p:grpSpPr>
              <a:xfrm>
                <a:off x="490202" y="2447967"/>
                <a:ext cx="1194847" cy="1194847"/>
                <a:chOff x="1145146" y="2405567"/>
                <a:chExt cx="1194847" cy="1194847"/>
              </a:xfrm>
            </p:grpSpPr>
            <p:sp>
              <p:nvSpPr>
                <p:cNvPr id="19" name="Rectangle: Rounded Corners 16">
                  <a:extLst>
                    <a:ext uri="{FF2B5EF4-FFF2-40B4-BE49-F238E27FC236}">
                      <a16:creationId xmlns:a16="http://schemas.microsoft.com/office/drawing/2014/main" xmlns="" id="{2F75D31F-1815-C134-9C11-915E8675D79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2" descr="Sticker of Green Check Mark for Indicate Right Choice with Contour Stock  Vector - Illustration of checkmark, decorative: 103229668">
                  <a:extLst>
                    <a:ext uri="{FF2B5EF4-FFF2-40B4-BE49-F238E27FC236}">
                      <a16:creationId xmlns:a16="http://schemas.microsoft.com/office/drawing/2014/main" xmlns="" id="{9E9630AF-FC70-9142-B942-7152A421A89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xmlns="" id="{2AE50461-0DC3-870E-8098-523819913A20}"/>
                  </a:ext>
                </a:extLst>
              </p:cNvPr>
              <p:cNvGrpSpPr/>
              <p:nvPr/>
            </p:nvGrpSpPr>
            <p:grpSpPr>
              <a:xfrm>
                <a:off x="390828" y="3135667"/>
                <a:ext cx="1194847" cy="1194847"/>
                <a:chOff x="1104774" y="2410136"/>
                <a:chExt cx="1194847" cy="1194847"/>
              </a:xfrm>
            </p:grpSpPr>
            <p:sp>
              <p:nvSpPr>
                <p:cNvPr id="17" name="Rectangle: Rounded Corners 19">
                  <a:extLst>
                    <a:ext uri="{FF2B5EF4-FFF2-40B4-BE49-F238E27FC236}">
                      <a16:creationId xmlns:a16="http://schemas.microsoft.com/office/drawing/2014/main" xmlns="" id="{94D806A7-18B1-9FEA-F38B-A707AFF2AEA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2" descr="Sticker of Green Check Mark for Indicate Right Choice with Contour Stock  Vector - Illustration of checkmark, decorative: 103229668">
                  <a:extLst>
                    <a:ext uri="{FF2B5EF4-FFF2-40B4-BE49-F238E27FC236}">
                      <a16:creationId xmlns:a16="http://schemas.microsoft.com/office/drawing/2014/main" xmlns="" id="{7A0AC274-477B-28B0-1D59-61A1E2B6F7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xmlns="" id="{18B9DB52-594B-D695-6F6D-FD9B54B2582B}"/>
                  </a:ext>
                </a:extLst>
              </p:cNvPr>
              <p:cNvGrpSpPr/>
              <p:nvPr/>
            </p:nvGrpSpPr>
            <p:grpSpPr>
              <a:xfrm>
                <a:off x="431200" y="3834023"/>
                <a:ext cx="1194847" cy="1194847"/>
                <a:chOff x="1145146" y="2405567"/>
                <a:chExt cx="1194847" cy="1194847"/>
              </a:xfrm>
            </p:grpSpPr>
            <p:sp>
              <p:nvSpPr>
                <p:cNvPr id="15" name="Rectangle: Rounded Corners 22">
                  <a:extLst>
                    <a:ext uri="{FF2B5EF4-FFF2-40B4-BE49-F238E27FC236}">
                      <a16:creationId xmlns:a16="http://schemas.microsoft.com/office/drawing/2014/main" xmlns="" id="{D9274720-A4D3-C0BD-6821-37B73363890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xmlns="" id="{2184BF04-DD3D-164D-D6E8-4E7642A7127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xmlns="" id="{C64EAD11-3F10-7D55-9313-D939722F8F02}"/>
                  </a:ext>
                </a:extLst>
              </p:cNvPr>
              <p:cNvSpPr txBox="1"/>
              <p:nvPr/>
            </p:nvSpPr>
            <p:spPr>
              <a:xfrm>
                <a:off x="988251" y="2757516"/>
                <a:ext cx="6833620" cy="2086725"/>
              </a:xfrm>
              <a:prstGeom prst="rect">
                <a:avLst/>
              </a:prstGeom>
              <a:noFill/>
            </p:spPr>
            <p:txBody>
              <a:bodyPr wrap="square">
                <a:spAutoFit/>
              </a:bodyP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nghĩa</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từ</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nhau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grpSp>
        <p:nvGrpSpPr>
          <p:cNvPr id="26" name="Group 25">
            <a:extLst>
              <a:ext uri="{FF2B5EF4-FFF2-40B4-BE49-F238E27FC236}">
                <a16:creationId xmlns:a16="http://schemas.microsoft.com/office/drawing/2014/main" xmlns="" id="{3010AE8C-9A62-7597-D2F8-52A31F298A33}"/>
              </a:ext>
            </a:extLst>
          </p:cNvPr>
          <p:cNvGrpSpPr/>
          <p:nvPr/>
        </p:nvGrpSpPr>
        <p:grpSpPr>
          <a:xfrm>
            <a:off x="6249698" y="3266869"/>
            <a:ext cx="5779742" cy="3174571"/>
            <a:chOff x="6290338" y="3266869"/>
            <a:chExt cx="5779742" cy="3174571"/>
          </a:xfrm>
        </p:grpSpPr>
        <p:sp>
          <p:nvSpPr>
            <p:cNvPr id="27" name="Rectangle: Rounded Corners 27">
              <a:extLst>
                <a:ext uri="{FF2B5EF4-FFF2-40B4-BE49-F238E27FC236}">
                  <a16:creationId xmlns:a16="http://schemas.microsoft.com/office/drawing/2014/main" xmlns=""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xmlns="" id="{1D0A4F01-6306-3E89-A0A6-EB8A33B2109F}"/>
                </a:ext>
              </a:extLst>
            </p:cNvPr>
            <p:cNvPicPr>
              <a:picLocks noChangeAspect="1"/>
            </p:cNvPicPr>
            <p:nvPr/>
          </p:nvPicPr>
          <p:blipFill rotWithShape="1">
            <a:blip r:embed="rId6"/>
            <a:srcRect t="19779"/>
            <a:stretch/>
          </p:blipFill>
          <p:spPr>
            <a:xfrm>
              <a:off x="6763133" y="4101083"/>
              <a:ext cx="5065398" cy="2044342"/>
            </a:xfrm>
            <a:prstGeom prst="rect">
              <a:avLst/>
            </a:prstGeom>
          </p:spPr>
        </p:pic>
        <p:grpSp>
          <p:nvGrpSpPr>
            <p:cNvPr id="30" name="Group 29">
              <a:extLst>
                <a:ext uri="{FF2B5EF4-FFF2-40B4-BE49-F238E27FC236}">
                  <a16:creationId xmlns:a16="http://schemas.microsoft.com/office/drawing/2014/main" xmlns="" id="{0DAA8D36-5A4E-803F-5E22-024A3D9708CA}"/>
                </a:ext>
              </a:extLst>
            </p:cNvPr>
            <p:cNvGrpSpPr/>
            <p:nvPr/>
          </p:nvGrpSpPr>
          <p:grpSpPr>
            <a:xfrm>
              <a:off x="6762202" y="3266869"/>
              <a:ext cx="5029522" cy="784830"/>
              <a:chOff x="963950" y="1519310"/>
              <a:chExt cx="5029522" cy="784830"/>
            </a:xfrm>
          </p:grpSpPr>
          <p:pic>
            <p:nvPicPr>
              <p:cNvPr id="32" name="Picture 31" descr="Shape, rectangle&#10;&#10;Description automatically generated">
                <a:extLst>
                  <a:ext uri="{FF2B5EF4-FFF2-40B4-BE49-F238E27FC236}">
                    <a16:creationId xmlns:a16="http://schemas.microsoft.com/office/drawing/2014/main" xmlns="" id="{5CE4C8D0-4178-E75F-C11E-BCF83D3C9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34" name="TextBox 33">
                <a:extLst>
                  <a:ext uri="{FF2B5EF4-FFF2-40B4-BE49-F238E27FC236}">
                    <a16:creationId xmlns:a16="http://schemas.microsoft.com/office/drawing/2014/main" xmlns=""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35" name="Picture 34" descr="A group of people in clothing&#10;&#10;Description automatically generated with low confidence">
            <a:extLst>
              <a:ext uri="{FF2B5EF4-FFF2-40B4-BE49-F238E27FC236}">
                <a16:creationId xmlns:a16="http://schemas.microsoft.com/office/drawing/2014/main" xmlns="" id="{5F467817-D8A5-470C-B89C-73AF3DCE55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xmlns="" id="{8A71919D-47DE-C92E-17FB-36034D7DE6E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E90E2F55-31BB-4A3B-BE94-C859CEBF3BEA}"/>
              </a:ext>
            </a:extLst>
          </p:cNvPr>
          <p:cNvPicPr>
            <a:picLocks noChangeAspect="1"/>
          </p:cNvPicPr>
          <p:nvPr/>
        </p:nvPicPr>
        <p:blipFill>
          <a:blip r:embed="rId9"/>
          <a:stretch>
            <a:fillRect/>
          </a:stretch>
        </p:blipFill>
        <p:spPr>
          <a:xfrm>
            <a:off x="2066589" y="189923"/>
            <a:ext cx="7492633" cy="1816765"/>
          </a:xfrm>
          <a:prstGeom prst="rect">
            <a:avLst/>
          </a:prstGeom>
        </p:spPr>
      </p:pic>
    </p:spTree>
    <p:extLst>
      <p:ext uri="{BB962C8B-B14F-4D97-AF65-F5344CB8AC3E}">
        <p14:creationId xmlns:p14="http://schemas.microsoft.com/office/powerpoint/2010/main" val="21816659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8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14:bounceEnd="68000">
                                          <p:cBhvr additive="base">
                                            <p:cTn id="13"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6"/>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 calcmode="lin" valueType="num">
                                          <p:cBhvr>
                                            <p:cTn id="19" dur="500" fill="hold"/>
                                            <p:tgtEl>
                                              <p:spTgt spid="36"/>
                                            </p:tgtEl>
                                            <p:attrNameLst>
                                              <p:attrName>style.rotation</p:attrName>
                                            </p:attrNameLst>
                                          </p:cBhvr>
                                          <p:tavLst>
                                            <p:tav tm="0">
                                              <p:val>
                                                <p:fltVal val="360"/>
                                              </p:val>
                                            </p:tav>
                                            <p:tav tm="100000">
                                              <p:val>
                                                <p:fltVal val="0"/>
                                              </p:val>
                                            </p:tav>
                                          </p:tavLst>
                                        </p:anim>
                                        <p:animEffect transition="in" filter="fad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ppt_x"/>
                                              </p:val>
                                            </p:tav>
                                            <p:tav tm="100000">
                                              <p:val>
                                                <p:strVal val="#ppt_x"/>
                                              </p:val>
                                            </p:tav>
                                          </p:tavLst>
                                        </p:anim>
                                        <p:anim calcmode="lin" valueType="num">
                                          <p:cBhvr additive="base">
                                            <p:cTn id="20" dur="1000" fill="hold"/>
                                            <p:tgtEl>
                                              <p:spTgt spid="26"/>
                                            </p:tgtEl>
                                            <p:attrNameLst>
                                              <p:attrName>ppt_y</p:attrName>
                                            </p:attrNameLst>
                                          </p:cBhvr>
                                          <p:tavLst>
                                            <p:tav tm="0">
                                              <p:val>
                                                <p:strVal val="1+#ppt_h/2"/>
                                              </p:val>
                                            </p:tav>
                                            <p:tav tm="100000">
                                              <p:val>
                                                <p:strVal val="#ppt_y"/>
                                              </p:val>
                                            </p:tav>
                                          </p:tavLst>
                                        </p:anim>
                                      </p:childTnLst>
                                    </p:cTn>
                                  </p:par>
                                  <p:par>
                                    <p:cTn id="21" presetID="49" presetClass="entr" presetSubtype="0" decel="10000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 calcmode="lin" valueType="num">
                                          <p:cBhvr>
                                            <p:cTn id="25" dur="500" fill="hold"/>
                                            <p:tgtEl>
                                              <p:spTgt spid="36"/>
                                            </p:tgtEl>
                                            <p:attrNameLst>
                                              <p:attrName>style.rotation</p:attrName>
                                            </p:attrNameLst>
                                          </p:cBhvr>
                                          <p:tavLst>
                                            <p:tav tm="0">
                                              <p:val>
                                                <p:fltVal val="360"/>
                                              </p:val>
                                            </p:tav>
                                            <p:tav tm="100000">
                                              <p:val>
                                                <p:fltVal val="0"/>
                                              </p:val>
                                            </p:tav>
                                          </p:tavLst>
                                        </p:anim>
                                        <p:animEffect transition="in" filter="fade">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3010AE8C-9A62-7597-D2F8-52A31F298A33}"/>
              </a:ext>
            </a:extLst>
          </p:cNvPr>
          <p:cNvGrpSpPr/>
          <p:nvPr/>
        </p:nvGrpSpPr>
        <p:grpSpPr>
          <a:xfrm>
            <a:off x="2697606" y="1573300"/>
            <a:ext cx="6692578" cy="3947808"/>
            <a:chOff x="6290338" y="3266869"/>
            <a:chExt cx="5779742" cy="3174571"/>
          </a:xfrm>
        </p:grpSpPr>
        <p:sp>
          <p:nvSpPr>
            <p:cNvPr id="27" name="Rectangle: Rounded Corners 27">
              <a:extLst>
                <a:ext uri="{FF2B5EF4-FFF2-40B4-BE49-F238E27FC236}">
                  <a16:creationId xmlns:a16="http://schemas.microsoft.com/office/drawing/2014/main" xmlns=""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xmlns="" id="{1D0A4F01-6306-3E89-A0A6-EB8A33B2109F}"/>
                </a:ext>
              </a:extLst>
            </p:cNvPr>
            <p:cNvPicPr>
              <a:picLocks noChangeAspect="1"/>
            </p:cNvPicPr>
            <p:nvPr/>
          </p:nvPicPr>
          <p:blipFill rotWithShape="1">
            <a:blip r:embed="rId3"/>
            <a:srcRect t="19779"/>
            <a:stretch/>
          </p:blipFill>
          <p:spPr>
            <a:xfrm>
              <a:off x="6763133" y="4101083"/>
              <a:ext cx="5065398" cy="2044342"/>
            </a:xfrm>
            <a:prstGeom prst="rect">
              <a:avLst/>
            </a:prstGeom>
          </p:spPr>
        </p:pic>
        <p:grpSp>
          <p:nvGrpSpPr>
            <p:cNvPr id="30" name="Group 29">
              <a:extLst>
                <a:ext uri="{FF2B5EF4-FFF2-40B4-BE49-F238E27FC236}">
                  <a16:creationId xmlns:a16="http://schemas.microsoft.com/office/drawing/2014/main" xmlns="" id="{0DAA8D36-5A4E-803F-5E22-024A3D9708CA}"/>
                </a:ext>
              </a:extLst>
            </p:cNvPr>
            <p:cNvGrpSpPr/>
            <p:nvPr/>
          </p:nvGrpSpPr>
          <p:grpSpPr>
            <a:xfrm>
              <a:off x="6762202" y="3266869"/>
              <a:ext cx="5029522" cy="784830"/>
              <a:chOff x="963950" y="1519310"/>
              <a:chExt cx="5029522" cy="784830"/>
            </a:xfrm>
          </p:grpSpPr>
          <p:pic>
            <p:nvPicPr>
              <p:cNvPr id="32" name="Picture 31" descr="Shape, rectangle&#10;&#10;Description automatically generated">
                <a:extLst>
                  <a:ext uri="{FF2B5EF4-FFF2-40B4-BE49-F238E27FC236}">
                    <a16:creationId xmlns:a16="http://schemas.microsoft.com/office/drawing/2014/main" xmlns=""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34" name="TextBox 33">
                <a:extLst>
                  <a:ext uri="{FF2B5EF4-FFF2-40B4-BE49-F238E27FC236}">
                    <a16:creationId xmlns:a16="http://schemas.microsoft.com/office/drawing/2014/main" xmlns=""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35" name="Picture 34" descr="A group of people in clothing&#10;&#10;Description automatically generated with low confidence">
            <a:extLst>
              <a:ext uri="{FF2B5EF4-FFF2-40B4-BE49-F238E27FC236}">
                <a16:creationId xmlns:a16="http://schemas.microsoft.com/office/drawing/2014/main" xmlns="" id="{5F467817-D8A5-470C-B89C-73AF3DCE55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xmlns=""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3" name="Picture 4" descr="A guitar on white background"/>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2F1C2A1-CB0F-4344-BBEB-9529EC3D682F}"/>
              </a:ext>
            </a:extLst>
          </p:cNvPr>
          <p:cNvPicPr>
            <a:picLocks noChangeAspect="1"/>
          </p:cNvPicPr>
          <p:nvPr/>
        </p:nvPicPr>
        <p:blipFill>
          <a:blip r:embed="rId8"/>
          <a:stretch>
            <a:fillRect/>
          </a:stretch>
        </p:blipFill>
        <p:spPr>
          <a:xfrm>
            <a:off x="2082437" y="222798"/>
            <a:ext cx="7492633" cy="1835055"/>
          </a:xfrm>
          <a:prstGeom prst="rect">
            <a:avLst/>
          </a:prstGeom>
        </p:spPr>
      </p:pic>
    </p:spTree>
    <p:extLst>
      <p:ext uri="{BB962C8B-B14F-4D97-AF65-F5344CB8AC3E}">
        <p14:creationId xmlns:p14="http://schemas.microsoft.com/office/powerpoint/2010/main" val="4013355995"/>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8000">
                                          <p:cBhvr additive="base">
                                            <p:cTn id="7"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par>
                                    <p:cTn id="15" presetID="17" presetClass="entr" presetSubtype="1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92;p3">
            <a:extLst>
              <a:ext uri="{FF2B5EF4-FFF2-40B4-BE49-F238E27FC236}">
                <a16:creationId xmlns:a16="http://schemas.microsoft.com/office/drawing/2014/main" xmlns="" id="{C985233E-54B6-8C71-C27E-8A6C202C72DE}"/>
              </a:ext>
            </a:extLst>
          </p:cNvPr>
          <p:cNvPicPr preferRelativeResize="0"/>
          <p:nvPr/>
        </p:nvPicPr>
        <p:blipFill rotWithShape="1">
          <a:blip r:embed="rId3">
            <a:alphaModFix/>
          </a:blip>
          <a:srcRect/>
          <a:stretch/>
        </p:blipFill>
        <p:spPr>
          <a:xfrm>
            <a:off x="130355" y="5320771"/>
            <a:ext cx="3032616" cy="3935368"/>
          </a:xfrm>
          <a:prstGeom prst="rect">
            <a:avLst/>
          </a:prstGeom>
          <a:noFill/>
          <a:ln>
            <a:noFill/>
          </a:ln>
        </p:spPr>
      </p:pic>
      <p:pic>
        <p:nvPicPr>
          <p:cNvPr id="7" name="Google Shape;90;p3">
            <a:extLst>
              <a:ext uri="{FF2B5EF4-FFF2-40B4-BE49-F238E27FC236}">
                <a16:creationId xmlns:a16="http://schemas.microsoft.com/office/drawing/2014/main" xmlns="" id="{49E21A1F-B74C-2507-4335-F220056F24D4}"/>
              </a:ext>
            </a:extLst>
          </p:cNvPr>
          <p:cNvPicPr preferRelativeResize="0"/>
          <p:nvPr/>
        </p:nvPicPr>
        <p:blipFill rotWithShape="1">
          <a:blip r:embed="rId3">
            <a:alphaModFix/>
          </a:blip>
          <a:srcRect/>
          <a:stretch/>
        </p:blipFill>
        <p:spPr>
          <a:xfrm>
            <a:off x="5221612" y="5270747"/>
            <a:ext cx="3032616" cy="3935368"/>
          </a:xfrm>
          <a:prstGeom prst="rect">
            <a:avLst/>
          </a:prstGeom>
          <a:noFill/>
          <a:ln>
            <a:noFill/>
          </a:ln>
        </p:spPr>
      </p:pic>
      <p:pic>
        <p:nvPicPr>
          <p:cNvPr id="8" name="Google Shape;91;p3">
            <a:extLst>
              <a:ext uri="{FF2B5EF4-FFF2-40B4-BE49-F238E27FC236}">
                <a16:creationId xmlns:a16="http://schemas.microsoft.com/office/drawing/2014/main" xmlns="" id="{6A5F6823-7A83-2F76-AAFB-DB1CA9DE0E9A}"/>
              </a:ext>
            </a:extLst>
          </p:cNvPr>
          <p:cNvPicPr preferRelativeResize="0"/>
          <p:nvPr/>
        </p:nvPicPr>
        <p:blipFill rotWithShape="1">
          <a:blip r:embed="rId3">
            <a:alphaModFix/>
          </a:blip>
          <a:srcRect/>
          <a:stretch/>
        </p:blipFill>
        <p:spPr>
          <a:xfrm>
            <a:off x="2288167" y="5437040"/>
            <a:ext cx="3032616" cy="3935368"/>
          </a:xfrm>
          <a:prstGeom prst="rect">
            <a:avLst/>
          </a:prstGeom>
          <a:noFill/>
          <a:ln>
            <a:noFill/>
          </a:ln>
        </p:spPr>
      </p:pic>
      <p:pic>
        <p:nvPicPr>
          <p:cNvPr id="9" name="Google Shape;90;p3">
            <a:extLst>
              <a:ext uri="{FF2B5EF4-FFF2-40B4-BE49-F238E27FC236}">
                <a16:creationId xmlns:a16="http://schemas.microsoft.com/office/drawing/2014/main" xmlns="" id="{45BD92DF-D6F4-F81F-70A3-8E3789E73A48}"/>
              </a:ext>
            </a:extLst>
          </p:cNvPr>
          <p:cNvPicPr preferRelativeResize="0"/>
          <p:nvPr/>
        </p:nvPicPr>
        <p:blipFill rotWithShape="1">
          <a:blip r:embed="rId3">
            <a:alphaModFix/>
          </a:blip>
          <a:srcRect/>
          <a:stretch/>
        </p:blipFill>
        <p:spPr>
          <a:xfrm>
            <a:off x="9433029" y="5320771"/>
            <a:ext cx="3032616" cy="3935368"/>
          </a:xfrm>
          <a:prstGeom prst="rect">
            <a:avLst/>
          </a:prstGeom>
          <a:noFill/>
          <a:ln>
            <a:noFill/>
          </a:ln>
        </p:spPr>
      </p:pic>
      <p:pic>
        <p:nvPicPr>
          <p:cNvPr id="10" name="Google Shape;90;p3">
            <a:extLst>
              <a:ext uri="{FF2B5EF4-FFF2-40B4-BE49-F238E27FC236}">
                <a16:creationId xmlns:a16="http://schemas.microsoft.com/office/drawing/2014/main" xmlns="" id="{49E21A1F-B74C-2507-4335-F220056F24D4}"/>
              </a:ext>
            </a:extLst>
          </p:cNvPr>
          <p:cNvPicPr preferRelativeResize="0"/>
          <p:nvPr/>
        </p:nvPicPr>
        <p:blipFill rotWithShape="1">
          <a:blip r:embed="rId3">
            <a:alphaModFix/>
          </a:blip>
          <a:srcRect/>
          <a:stretch/>
        </p:blipFill>
        <p:spPr>
          <a:xfrm>
            <a:off x="7166236" y="5203691"/>
            <a:ext cx="3032616" cy="3935368"/>
          </a:xfrm>
          <a:prstGeom prst="rect">
            <a:avLst/>
          </a:prstGeom>
          <a:noFill/>
          <a:ln>
            <a:noFill/>
          </a:ln>
        </p:spPr>
      </p:pic>
      <p:pic>
        <p:nvPicPr>
          <p:cNvPr id="2" name="Picture 1">
            <a:extLst>
              <a:ext uri="{FF2B5EF4-FFF2-40B4-BE49-F238E27FC236}">
                <a16:creationId xmlns:a16="http://schemas.microsoft.com/office/drawing/2014/main" xmlns="" id="{9C34632E-72F9-44C3-BB2D-5E37820986C3}"/>
              </a:ext>
            </a:extLst>
          </p:cNvPr>
          <p:cNvPicPr>
            <a:picLocks noChangeAspect="1"/>
          </p:cNvPicPr>
          <p:nvPr/>
        </p:nvPicPr>
        <p:blipFill>
          <a:blip r:embed="rId4"/>
          <a:stretch>
            <a:fillRect/>
          </a:stretch>
        </p:blipFill>
        <p:spPr>
          <a:xfrm>
            <a:off x="-3520678" y="260136"/>
            <a:ext cx="16640755" cy="4392728"/>
          </a:xfrm>
          <a:prstGeom prst="rect">
            <a:avLst/>
          </a:prstGeom>
        </p:spPr>
      </p:pic>
    </p:spTree>
    <p:extLst>
      <p:ext uri="{BB962C8B-B14F-4D97-AF65-F5344CB8AC3E}">
        <p14:creationId xmlns:p14="http://schemas.microsoft.com/office/powerpoint/2010/main" val="17444604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Rounded Corners 8">
            <a:extLst>
              <a:ext uri="{FF2B5EF4-FFF2-40B4-BE49-F238E27FC236}">
                <a16:creationId xmlns:a16="http://schemas.microsoft.com/office/drawing/2014/main" xmlns="" id="{DCE0D35D-9D67-F501-6E29-A4F0EED92121}"/>
              </a:ext>
            </a:extLst>
          </p:cNvPr>
          <p:cNvSpPr/>
          <p:nvPr/>
        </p:nvSpPr>
        <p:spPr>
          <a:xfrm>
            <a:off x="337794" y="1053986"/>
            <a:ext cx="9016413" cy="837875"/>
          </a:xfrm>
          <a:custGeom>
            <a:avLst/>
            <a:gdLst>
              <a:gd name="connsiteX0" fmla="*/ 0 w 7151933"/>
              <a:gd name="connsiteY0" fmla="*/ 150235 h 615186"/>
              <a:gd name="connsiteX1" fmla="*/ 150235 w 7151933"/>
              <a:gd name="connsiteY1" fmla="*/ 0 h 615186"/>
              <a:gd name="connsiteX2" fmla="*/ 7001698 w 7151933"/>
              <a:gd name="connsiteY2" fmla="*/ 0 h 615186"/>
              <a:gd name="connsiteX3" fmla="*/ 7151933 w 7151933"/>
              <a:gd name="connsiteY3" fmla="*/ 150235 h 615186"/>
              <a:gd name="connsiteX4" fmla="*/ 7151933 w 7151933"/>
              <a:gd name="connsiteY4" fmla="*/ 464951 h 615186"/>
              <a:gd name="connsiteX5" fmla="*/ 7001698 w 7151933"/>
              <a:gd name="connsiteY5" fmla="*/ 615186 h 615186"/>
              <a:gd name="connsiteX6" fmla="*/ 150235 w 7151933"/>
              <a:gd name="connsiteY6" fmla="*/ 615186 h 615186"/>
              <a:gd name="connsiteX7" fmla="*/ 0 w 7151933"/>
              <a:gd name="connsiteY7" fmla="*/ 464951 h 615186"/>
              <a:gd name="connsiteX8" fmla="*/ 0 w 7151933"/>
              <a:gd name="connsiteY8" fmla="*/ 150235 h 61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1933" h="615186" fill="none" extrusionOk="0">
                <a:moveTo>
                  <a:pt x="0" y="150235"/>
                </a:moveTo>
                <a:cubicBezTo>
                  <a:pt x="-944" y="70571"/>
                  <a:pt x="53742" y="-9086"/>
                  <a:pt x="150235" y="0"/>
                </a:cubicBezTo>
                <a:cubicBezTo>
                  <a:pt x="1256420" y="-35273"/>
                  <a:pt x="4689473" y="-144294"/>
                  <a:pt x="7001698" y="0"/>
                </a:cubicBezTo>
                <a:cubicBezTo>
                  <a:pt x="7092094" y="2260"/>
                  <a:pt x="7139780" y="57017"/>
                  <a:pt x="7151933" y="150235"/>
                </a:cubicBezTo>
                <a:cubicBezTo>
                  <a:pt x="7138850" y="251402"/>
                  <a:pt x="7162607" y="400077"/>
                  <a:pt x="7151933" y="464951"/>
                </a:cubicBezTo>
                <a:cubicBezTo>
                  <a:pt x="7153545" y="546704"/>
                  <a:pt x="7094980" y="604009"/>
                  <a:pt x="7001698" y="615186"/>
                </a:cubicBezTo>
                <a:cubicBezTo>
                  <a:pt x="3671952" y="692711"/>
                  <a:pt x="1588768" y="571483"/>
                  <a:pt x="150235" y="615186"/>
                </a:cubicBezTo>
                <a:cubicBezTo>
                  <a:pt x="62385" y="613835"/>
                  <a:pt x="-10615" y="547778"/>
                  <a:pt x="0" y="464951"/>
                </a:cubicBezTo>
                <a:cubicBezTo>
                  <a:pt x="-21547" y="429506"/>
                  <a:pt x="15418" y="256605"/>
                  <a:pt x="0" y="150235"/>
                </a:cubicBezTo>
                <a:close/>
              </a:path>
              <a:path w="7151933" h="615186" stroke="0" extrusionOk="0">
                <a:moveTo>
                  <a:pt x="0" y="150235"/>
                </a:moveTo>
                <a:cubicBezTo>
                  <a:pt x="-2898" y="57249"/>
                  <a:pt x="65584" y="1360"/>
                  <a:pt x="150235" y="0"/>
                </a:cubicBezTo>
                <a:cubicBezTo>
                  <a:pt x="1313723" y="-95379"/>
                  <a:pt x="4056627" y="58096"/>
                  <a:pt x="7001698" y="0"/>
                </a:cubicBezTo>
                <a:cubicBezTo>
                  <a:pt x="7076867" y="-5493"/>
                  <a:pt x="7150561" y="66277"/>
                  <a:pt x="7151933" y="150235"/>
                </a:cubicBezTo>
                <a:cubicBezTo>
                  <a:pt x="7123966" y="291660"/>
                  <a:pt x="7131278" y="415376"/>
                  <a:pt x="7151933" y="464951"/>
                </a:cubicBezTo>
                <a:cubicBezTo>
                  <a:pt x="7160987" y="537160"/>
                  <a:pt x="7080149" y="610682"/>
                  <a:pt x="7001698" y="615186"/>
                </a:cubicBezTo>
                <a:cubicBezTo>
                  <a:pt x="5128856" y="555280"/>
                  <a:pt x="2412849" y="697700"/>
                  <a:pt x="150235" y="615186"/>
                </a:cubicBezTo>
                <a:cubicBezTo>
                  <a:pt x="54372" y="618373"/>
                  <a:pt x="-3948" y="551930"/>
                  <a:pt x="0" y="464951"/>
                </a:cubicBezTo>
                <a:cubicBezTo>
                  <a:pt x="-17724" y="418120"/>
                  <a:pt x="-7877" y="263534"/>
                  <a:pt x="0" y="15023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13" h="837875" fill="none" extrusionOk="0">
                        <a:moveTo>
                          <a:pt x="0" y="204618"/>
                        </a:moveTo>
                        <a:cubicBezTo>
                          <a:pt x="-6139" y="113455"/>
                          <a:pt x="48867" y="-25067"/>
                          <a:pt x="189400" y="0"/>
                        </a:cubicBezTo>
                        <a:cubicBezTo>
                          <a:pt x="1176790" y="72056"/>
                          <a:pt x="5910052" y="-258318"/>
                          <a:pt x="8827012" y="0"/>
                        </a:cubicBezTo>
                        <a:cubicBezTo>
                          <a:pt x="8946110" y="4641"/>
                          <a:pt x="8990874" y="69042"/>
                          <a:pt x="9016413" y="204618"/>
                        </a:cubicBezTo>
                        <a:cubicBezTo>
                          <a:pt x="9011044" y="341214"/>
                          <a:pt x="9034325" y="561431"/>
                          <a:pt x="9016413" y="633256"/>
                        </a:cubicBezTo>
                        <a:cubicBezTo>
                          <a:pt x="9025021" y="739630"/>
                          <a:pt x="8946133" y="821003"/>
                          <a:pt x="8827012" y="837875"/>
                        </a:cubicBezTo>
                        <a:cubicBezTo>
                          <a:pt x="4309496" y="927482"/>
                          <a:pt x="1980718" y="768694"/>
                          <a:pt x="189400" y="837875"/>
                        </a:cubicBezTo>
                        <a:cubicBezTo>
                          <a:pt x="68039" y="833095"/>
                          <a:pt x="-21873" y="745950"/>
                          <a:pt x="0" y="633256"/>
                        </a:cubicBezTo>
                        <a:cubicBezTo>
                          <a:pt x="-25539" y="560125"/>
                          <a:pt x="20309" y="342510"/>
                          <a:pt x="0" y="204618"/>
                        </a:cubicBezTo>
                        <a:close/>
                      </a:path>
                      <a:path w="9016413" h="837875" stroke="0" extrusionOk="0">
                        <a:moveTo>
                          <a:pt x="0" y="204618"/>
                        </a:moveTo>
                        <a:cubicBezTo>
                          <a:pt x="-19283" y="73214"/>
                          <a:pt x="78112" y="1569"/>
                          <a:pt x="189400" y="0"/>
                        </a:cubicBezTo>
                        <a:cubicBezTo>
                          <a:pt x="1771005" y="-230121"/>
                          <a:pt x="5086171" y="147463"/>
                          <a:pt x="8827012" y="0"/>
                        </a:cubicBezTo>
                        <a:cubicBezTo>
                          <a:pt x="8924414" y="-27805"/>
                          <a:pt x="9007046" y="93340"/>
                          <a:pt x="9016413" y="204618"/>
                        </a:cubicBezTo>
                        <a:cubicBezTo>
                          <a:pt x="8976862" y="395776"/>
                          <a:pt x="8991976" y="564384"/>
                          <a:pt x="9016413" y="633256"/>
                        </a:cubicBezTo>
                        <a:cubicBezTo>
                          <a:pt x="9028352" y="728945"/>
                          <a:pt x="8932190" y="829894"/>
                          <a:pt x="8827012" y="837875"/>
                        </a:cubicBezTo>
                        <a:cubicBezTo>
                          <a:pt x="5962254" y="788581"/>
                          <a:pt x="2908949" y="922500"/>
                          <a:pt x="189400" y="837875"/>
                        </a:cubicBezTo>
                        <a:cubicBezTo>
                          <a:pt x="82729" y="850486"/>
                          <a:pt x="-14537" y="772693"/>
                          <a:pt x="0" y="633256"/>
                        </a:cubicBezTo>
                        <a:cubicBezTo>
                          <a:pt x="-46429" y="586565"/>
                          <a:pt x="9343" y="374720"/>
                          <a:pt x="0" y="204618"/>
                        </a:cubicBezTo>
                        <a:close/>
                      </a:path>
                      <a:path w="9016413" h="837875" fill="none" stroke="0" extrusionOk="0">
                        <a:moveTo>
                          <a:pt x="0" y="204618"/>
                        </a:moveTo>
                        <a:cubicBezTo>
                          <a:pt x="-7596" y="73986"/>
                          <a:pt x="56293" y="-3095"/>
                          <a:pt x="189400" y="0"/>
                        </a:cubicBezTo>
                        <a:cubicBezTo>
                          <a:pt x="1686189" y="14228"/>
                          <a:pt x="5961074" y="-186534"/>
                          <a:pt x="8827012" y="0"/>
                        </a:cubicBezTo>
                        <a:cubicBezTo>
                          <a:pt x="8932629" y="-2797"/>
                          <a:pt x="8988336" y="68489"/>
                          <a:pt x="9016413" y="204618"/>
                        </a:cubicBezTo>
                        <a:cubicBezTo>
                          <a:pt x="9007504" y="348714"/>
                          <a:pt x="9033489" y="541852"/>
                          <a:pt x="9016413" y="633256"/>
                        </a:cubicBezTo>
                        <a:cubicBezTo>
                          <a:pt x="9027912" y="733350"/>
                          <a:pt x="8933084" y="811168"/>
                          <a:pt x="8827012" y="837875"/>
                        </a:cubicBezTo>
                        <a:cubicBezTo>
                          <a:pt x="4693268" y="1241540"/>
                          <a:pt x="1778077" y="745064"/>
                          <a:pt x="189400" y="837875"/>
                        </a:cubicBezTo>
                        <a:cubicBezTo>
                          <a:pt x="63531" y="839771"/>
                          <a:pt x="-16712" y="749445"/>
                          <a:pt x="0" y="633256"/>
                        </a:cubicBezTo>
                        <a:cubicBezTo>
                          <a:pt x="-33067" y="609946"/>
                          <a:pt x="8550" y="346406"/>
                          <a:pt x="0" y="204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00B0F0"/>
                </a:solidFill>
                <a:latin typeface="Calibri" panose="020F0502020204030204" pitchFamily="34" charset="0"/>
                <a:cs typeface="Calibri" panose="020F0502020204030204" pitchFamily="34" charset="0"/>
              </a:rPr>
              <a:t>1. Chú bộ đội biên phòng đang làm nhiệm vụ gì? Theo em, công việc đó vất vả, gian khổ như thế nào?</a:t>
            </a:r>
            <a:endParaRPr kumimoji="0" lang="vi-VN" sz="2800" b="1" i="1"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sp>
        <p:nvSpPr>
          <p:cNvPr id="19" name="Rectangle: Rounded Corners 8">
            <a:extLst>
              <a:ext uri="{FF2B5EF4-FFF2-40B4-BE49-F238E27FC236}">
                <a16:creationId xmlns:a16="http://schemas.microsoft.com/office/drawing/2014/main" xmlns="" id="{DCE0D35D-9D67-F501-6E29-A4F0EED92121}"/>
              </a:ext>
            </a:extLst>
          </p:cNvPr>
          <p:cNvSpPr/>
          <p:nvPr/>
        </p:nvSpPr>
        <p:spPr>
          <a:xfrm>
            <a:off x="2858814" y="2183273"/>
            <a:ext cx="8545499" cy="948810"/>
          </a:xfrm>
          <a:custGeom>
            <a:avLst/>
            <a:gdLst>
              <a:gd name="connsiteX0" fmla="*/ 0 w 7316217"/>
              <a:gd name="connsiteY0" fmla="*/ 150235 h 615187"/>
              <a:gd name="connsiteX1" fmla="*/ 150235 w 7316217"/>
              <a:gd name="connsiteY1" fmla="*/ 0 h 615187"/>
              <a:gd name="connsiteX2" fmla="*/ 7165982 w 7316217"/>
              <a:gd name="connsiteY2" fmla="*/ 0 h 615187"/>
              <a:gd name="connsiteX3" fmla="*/ 7316217 w 7316217"/>
              <a:gd name="connsiteY3" fmla="*/ 150235 h 615187"/>
              <a:gd name="connsiteX4" fmla="*/ 7316217 w 7316217"/>
              <a:gd name="connsiteY4" fmla="*/ 464952 h 615187"/>
              <a:gd name="connsiteX5" fmla="*/ 7165982 w 7316217"/>
              <a:gd name="connsiteY5" fmla="*/ 615187 h 615187"/>
              <a:gd name="connsiteX6" fmla="*/ 150235 w 7316217"/>
              <a:gd name="connsiteY6" fmla="*/ 615187 h 615187"/>
              <a:gd name="connsiteX7" fmla="*/ 0 w 7316217"/>
              <a:gd name="connsiteY7" fmla="*/ 464952 h 615187"/>
              <a:gd name="connsiteX8" fmla="*/ 0 w 7316217"/>
              <a:gd name="connsiteY8" fmla="*/ 150235 h 61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6217" h="615187" fill="none" extrusionOk="0">
                <a:moveTo>
                  <a:pt x="0" y="150235"/>
                </a:moveTo>
                <a:cubicBezTo>
                  <a:pt x="-944" y="70571"/>
                  <a:pt x="53742" y="-9086"/>
                  <a:pt x="150235" y="0"/>
                </a:cubicBezTo>
                <a:cubicBezTo>
                  <a:pt x="3054674" y="-35273"/>
                  <a:pt x="3731047" y="-144294"/>
                  <a:pt x="7165982" y="0"/>
                </a:cubicBezTo>
                <a:cubicBezTo>
                  <a:pt x="7256378" y="2260"/>
                  <a:pt x="7304064" y="57017"/>
                  <a:pt x="7316217" y="150235"/>
                </a:cubicBezTo>
                <a:cubicBezTo>
                  <a:pt x="7307911" y="242507"/>
                  <a:pt x="7338089" y="386603"/>
                  <a:pt x="7316217" y="464952"/>
                </a:cubicBezTo>
                <a:cubicBezTo>
                  <a:pt x="7317829" y="546705"/>
                  <a:pt x="7259264" y="604010"/>
                  <a:pt x="7165982" y="615187"/>
                </a:cubicBezTo>
                <a:cubicBezTo>
                  <a:pt x="6224267" y="692712"/>
                  <a:pt x="2770610" y="571484"/>
                  <a:pt x="150235" y="615187"/>
                </a:cubicBezTo>
                <a:cubicBezTo>
                  <a:pt x="62385" y="613836"/>
                  <a:pt x="-10615" y="547779"/>
                  <a:pt x="0" y="464952"/>
                </a:cubicBezTo>
                <a:cubicBezTo>
                  <a:pt x="26111" y="315020"/>
                  <a:pt x="11802" y="261192"/>
                  <a:pt x="0" y="150235"/>
                </a:cubicBezTo>
                <a:close/>
              </a:path>
              <a:path w="7316217" h="615187" stroke="0" extrusionOk="0">
                <a:moveTo>
                  <a:pt x="0" y="150235"/>
                </a:moveTo>
                <a:cubicBezTo>
                  <a:pt x="-2898" y="57249"/>
                  <a:pt x="65584" y="1360"/>
                  <a:pt x="150235" y="0"/>
                </a:cubicBezTo>
                <a:cubicBezTo>
                  <a:pt x="1932423" y="-95379"/>
                  <a:pt x="4582670" y="58096"/>
                  <a:pt x="7165982" y="0"/>
                </a:cubicBezTo>
                <a:cubicBezTo>
                  <a:pt x="7241151" y="-5493"/>
                  <a:pt x="7314845" y="66277"/>
                  <a:pt x="7316217" y="150235"/>
                </a:cubicBezTo>
                <a:cubicBezTo>
                  <a:pt x="7298274" y="289394"/>
                  <a:pt x="7302341" y="412740"/>
                  <a:pt x="7316217" y="464952"/>
                </a:cubicBezTo>
                <a:cubicBezTo>
                  <a:pt x="7325271" y="537161"/>
                  <a:pt x="7244433" y="610683"/>
                  <a:pt x="7165982" y="615187"/>
                </a:cubicBezTo>
                <a:cubicBezTo>
                  <a:pt x="4284425" y="555281"/>
                  <a:pt x="3145546" y="697701"/>
                  <a:pt x="150235" y="615187"/>
                </a:cubicBezTo>
                <a:cubicBezTo>
                  <a:pt x="54372" y="618374"/>
                  <a:pt x="-3948" y="551931"/>
                  <a:pt x="0" y="464952"/>
                </a:cubicBezTo>
                <a:cubicBezTo>
                  <a:pt x="-27787" y="425559"/>
                  <a:pt x="-20554" y="273645"/>
                  <a:pt x="0" y="15023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5499" h="948810" fill="none" extrusionOk="0">
                        <a:moveTo>
                          <a:pt x="0" y="231709"/>
                        </a:moveTo>
                        <a:cubicBezTo>
                          <a:pt x="-5683" y="124892"/>
                          <a:pt x="50481" y="-22273"/>
                          <a:pt x="175477" y="0"/>
                        </a:cubicBezTo>
                        <a:cubicBezTo>
                          <a:pt x="3470377" y="-25630"/>
                          <a:pt x="4354494" y="-331996"/>
                          <a:pt x="8370021" y="0"/>
                        </a:cubicBezTo>
                        <a:cubicBezTo>
                          <a:pt x="8477115" y="3945"/>
                          <a:pt x="8520433" y="78771"/>
                          <a:pt x="8545499" y="231709"/>
                        </a:cubicBezTo>
                        <a:cubicBezTo>
                          <a:pt x="8546695" y="372853"/>
                          <a:pt x="8572781" y="602701"/>
                          <a:pt x="8545499" y="717100"/>
                        </a:cubicBezTo>
                        <a:cubicBezTo>
                          <a:pt x="8559380" y="834116"/>
                          <a:pt x="8492019" y="917431"/>
                          <a:pt x="8370021" y="948810"/>
                        </a:cubicBezTo>
                        <a:cubicBezTo>
                          <a:pt x="6930653" y="1051411"/>
                          <a:pt x="2839720" y="709223"/>
                          <a:pt x="175477" y="948810"/>
                        </a:cubicBezTo>
                        <a:cubicBezTo>
                          <a:pt x="55140" y="941814"/>
                          <a:pt x="-35267" y="844532"/>
                          <a:pt x="0" y="717100"/>
                        </a:cubicBezTo>
                        <a:cubicBezTo>
                          <a:pt x="31558" y="469652"/>
                          <a:pt x="14167" y="399771"/>
                          <a:pt x="0" y="231709"/>
                        </a:cubicBezTo>
                        <a:close/>
                      </a:path>
                      <a:path w="8545499" h="948810" stroke="0" extrusionOk="0">
                        <a:moveTo>
                          <a:pt x="0" y="231709"/>
                        </a:moveTo>
                        <a:cubicBezTo>
                          <a:pt x="-9912" y="86308"/>
                          <a:pt x="74837" y="1988"/>
                          <a:pt x="175477" y="0"/>
                        </a:cubicBezTo>
                        <a:cubicBezTo>
                          <a:pt x="2703681" y="-536945"/>
                          <a:pt x="5292125" y="237330"/>
                          <a:pt x="8370021" y="0"/>
                        </a:cubicBezTo>
                        <a:cubicBezTo>
                          <a:pt x="8460060" y="-25736"/>
                          <a:pt x="8535649" y="105536"/>
                          <a:pt x="8545499" y="231709"/>
                        </a:cubicBezTo>
                        <a:cubicBezTo>
                          <a:pt x="8512489" y="442237"/>
                          <a:pt x="8531495" y="634716"/>
                          <a:pt x="8545499" y="717100"/>
                        </a:cubicBezTo>
                        <a:cubicBezTo>
                          <a:pt x="8556327" y="827187"/>
                          <a:pt x="8471090" y="939087"/>
                          <a:pt x="8370021" y="948810"/>
                        </a:cubicBezTo>
                        <a:cubicBezTo>
                          <a:pt x="4825954" y="867852"/>
                          <a:pt x="3642928" y="1069570"/>
                          <a:pt x="175477" y="948810"/>
                        </a:cubicBezTo>
                        <a:cubicBezTo>
                          <a:pt x="71020" y="958106"/>
                          <a:pt x="-9254" y="861433"/>
                          <a:pt x="0" y="717100"/>
                        </a:cubicBezTo>
                        <a:cubicBezTo>
                          <a:pt x="-58711" y="674977"/>
                          <a:pt x="-13850" y="430368"/>
                          <a:pt x="0" y="231709"/>
                        </a:cubicBezTo>
                        <a:close/>
                      </a:path>
                      <a:path w="8545499" h="948810" fill="none" stroke="0" extrusionOk="0">
                        <a:moveTo>
                          <a:pt x="0" y="231709"/>
                        </a:moveTo>
                        <a:cubicBezTo>
                          <a:pt x="-6248" y="91064"/>
                          <a:pt x="48954" y="-2823"/>
                          <a:pt x="175477" y="0"/>
                        </a:cubicBezTo>
                        <a:cubicBezTo>
                          <a:pt x="3612273" y="-27388"/>
                          <a:pt x="4415288" y="-210870"/>
                          <a:pt x="8370021" y="0"/>
                        </a:cubicBezTo>
                        <a:cubicBezTo>
                          <a:pt x="8473058" y="1692"/>
                          <a:pt x="8515305" y="76439"/>
                          <a:pt x="8545499" y="231709"/>
                        </a:cubicBezTo>
                        <a:cubicBezTo>
                          <a:pt x="8540734" y="378126"/>
                          <a:pt x="8587912" y="582064"/>
                          <a:pt x="8545499" y="717100"/>
                        </a:cubicBezTo>
                        <a:cubicBezTo>
                          <a:pt x="8551156" y="838701"/>
                          <a:pt x="8477217" y="929819"/>
                          <a:pt x="8370021" y="948810"/>
                        </a:cubicBezTo>
                        <a:cubicBezTo>
                          <a:pt x="7297072" y="1194000"/>
                          <a:pt x="3108642" y="862534"/>
                          <a:pt x="175477" y="948810"/>
                        </a:cubicBezTo>
                        <a:cubicBezTo>
                          <a:pt x="58955" y="950165"/>
                          <a:pt x="-24460" y="857086"/>
                          <a:pt x="0" y="717100"/>
                        </a:cubicBezTo>
                        <a:cubicBezTo>
                          <a:pt x="29058" y="491949"/>
                          <a:pt x="1235" y="399282"/>
                          <a:pt x="0" y="2317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ED7D31">
                    <a:lumMod val="75000"/>
                  </a:srgbClr>
                </a:solidFill>
                <a:latin typeface="Calibri" panose="020F0502020204030204" pitchFamily="34" charset="0"/>
                <a:cs typeface="Calibri" panose="020F0502020204030204" pitchFamily="34" charset="0"/>
              </a:rPr>
              <a:t>2. Hình ảnh ngựa biên phòng được miêu tả thế nào? Hình ảnh đó gợi cho em cảm nghĩ gì? </a:t>
            </a:r>
            <a:endParaRPr kumimoji="0" lang="en-US" sz="28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sp>
        <p:nvSpPr>
          <p:cNvPr id="20" name="Rectangle: Rounded Corners 8">
            <a:extLst>
              <a:ext uri="{FF2B5EF4-FFF2-40B4-BE49-F238E27FC236}">
                <a16:creationId xmlns:a16="http://schemas.microsoft.com/office/drawing/2014/main" xmlns="" id="{DCE0D35D-9D67-F501-6E29-A4F0EED92121}"/>
              </a:ext>
            </a:extLst>
          </p:cNvPr>
          <p:cNvSpPr/>
          <p:nvPr/>
        </p:nvSpPr>
        <p:spPr>
          <a:xfrm>
            <a:off x="369323" y="3395209"/>
            <a:ext cx="11056011" cy="828619"/>
          </a:xfrm>
          <a:custGeom>
            <a:avLst/>
            <a:gdLst>
              <a:gd name="connsiteX0" fmla="*/ 0 w 11056011"/>
              <a:gd name="connsiteY0" fmla="*/ 202357 h 828619"/>
              <a:gd name="connsiteX1" fmla="*/ 202357 w 11056011"/>
              <a:gd name="connsiteY1" fmla="*/ 0 h 828619"/>
              <a:gd name="connsiteX2" fmla="*/ 10853654 w 11056011"/>
              <a:gd name="connsiteY2" fmla="*/ 0 h 828619"/>
              <a:gd name="connsiteX3" fmla="*/ 11056011 w 11056011"/>
              <a:gd name="connsiteY3" fmla="*/ 202357 h 828619"/>
              <a:gd name="connsiteX4" fmla="*/ 11056011 w 11056011"/>
              <a:gd name="connsiteY4" fmla="*/ 626262 h 828619"/>
              <a:gd name="connsiteX5" fmla="*/ 10853654 w 11056011"/>
              <a:gd name="connsiteY5" fmla="*/ 828619 h 828619"/>
              <a:gd name="connsiteX6" fmla="*/ 202357 w 11056011"/>
              <a:gd name="connsiteY6" fmla="*/ 828619 h 828619"/>
              <a:gd name="connsiteX7" fmla="*/ 0 w 11056011"/>
              <a:gd name="connsiteY7" fmla="*/ 626262 h 828619"/>
              <a:gd name="connsiteX8" fmla="*/ 0 w 11056011"/>
              <a:gd name="connsiteY8" fmla="*/ 202357 h 82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6011" h="828619" fill="none" extrusionOk="0">
                <a:moveTo>
                  <a:pt x="0" y="202357"/>
                </a:moveTo>
                <a:cubicBezTo>
                  <a:pt x="-1306" y="95176"/>
                  <a:pt x="73391" y="-11563"/>
                  <a:pt x="202357" y="0"/>
                </a:cubicBezTo>
                <a:cubicBezTo>
                  <a:pt x="1553945" y="-35273"/>
                  <a:pt x="7905466" y="-144294"/>
                  <a:pt x="10853654" y="0"/>
                </a:cubicBezTo>
                <a:cubicBezTo>
                  <a:pt x="10969718" y="1310"/>
                  <a:pt x="11045784" y="81975"/>
                  <a:pt x="11056011" y="202357"/>
                </a:cubicBezTo>
                <a:cubicBezTo>
                  <a:pt x="11044167" y="313315"/>
                  <a:pt x="11021091" y="548683"/>
                  <a:pt x="11056011" y="626262"/>
                </a:cubicBezTo>
                <a:cubicBezTo>
                  <a:pt x="11063863" y="732084"/>
                  <a:pt x="10969594" y="824087"/>
                  <a:pt x="10853654" y="828619"/>
                </a:cubicBezTo>
                <a:cubicBezTo>
                  <a:pt x="9373472" y="906144"/>
                  <a:pt x="2361542" y="784916"/>
                  <a:pt x="202357" y="828619"/>
                </a:cubicBezTo>
                <a:cubicBezTo>
                  <a:pt x="80047" y="825696"/>
                  <a:pt x="-21249" y="737731"/>
                  <a:pt x="0" y="626262"/>
                </a:cubicBezTo>
                <a:cubicBezTo>
                  <a:pt x="-36562" y="533979"/>
                  <a:pt x="23837" y="384537"/>
                  <a:pt x="0" y="202357"/>
                </a:cubicBezTo>
                <a:close/>
              </a:path>
              <a:path w="11056011" h="828619" stroke="0" extrusionOk="0">
                <a:moveTo>
                  <a:pt x="0" y="202357"/>
                </a:moveTo>
                <a:cubicBezTo>
                  <a:pt x="-1087" y="86841"/>
                  <a:pt x="82624" y="6458"/>
                  <a:pt x="202357" y="0"/>
                </a:cubicBezTo>
                <a:cubicBezTo>
                  <a:pt x="2663444" y="-95379"/>
                  <a:pt x="9525696" y="58096"/>
                  <a:pt x="10853654" y="0"/>
                </a:cubicBezTo>
                <a:cubicBezTo>
                  <a:pt x="10960764" y="-3273"/>
                  <a:pt x="11046751" y="83943"/>
                  <a:pt x="11056011" y="202357"/>
                </a:cubicBezTo>
                <a:cubicBezTo>
                  <a:pt x="11081447" y="281169"/>
                  <a:pt x="11077446" y="574187"/>
                  <a:pt x="11056011" y="626262"/>
                </a:cubicBezTo>
                <a:cubicBezTo>
                  <a:pt x="11069740" y="721702"/>
                  <a:pt x="10951491" y="814751"/>
                  <a:pt x="10853654" y="828619"/>
                </a:cubicBezTo>
                <a:cubicBezTo>
                  <a:pt x="5669178" y="768713"/>
                  <a:pt x="5347420" y="911133"/>
                  <a:pt x="202357" y="828619"/>
                </a:cubicBezTo>
                <a:cubicBezTo>
                  <a:pt x="86116" y="829727"/>
                  <a:pt x="-7935" y="746074"/>
                  <a:pt x="0" y="626262"/>
                </a:cubicBezTo>
                <a:cubicBezTo>
                  <a:pt x="15529" y="553200"/>
                  <a:pt x="-2428" y="246348"/>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7030A0"/>
                </a:solidFill>
                <a:latin typeface="Calibri" panose="020F0502020204030204" pitchFamily="34" charset="0"/>
                <a:cs typeface="Calibri" panose="020F0502020204030204" pitchFamily="34" charset="0"/>
              </a:rPr>
              <a:t>3. Chi tiết nào cho thấy chú bộ đội và các bạn nhỏ vùng biên giới rất yêu quý ngựa biên phòng?</a:t>
            </a:r>
            <a:endParaRPr kumimoji="0" lang="vi-VN" sz="2800" b="1" i="1"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sp>
        <p:nvSpPr>
          <p:cNvPr id="23" name="Rectangle: Rounded Corners 8">
            <a:extLst>
              <a:ext uri="{FF2B5EF4-FFF2-40B4-BE49-F238E27FC236}">
                <a16:creationId xmlns:a16="http://schemas.microsoft.com/office/drawing/2014/main" xmlns="" id="{DCE0D35D-9D67-F501-6E29-A4F0EED92121}"/>
              </a:ext>
            </a:extLst>
          </p:cNvPr>
          <p:cNvSpPr/>
          <p:nvPr/>
        </p:nvSpPr>
        <p:spPr>
          <a:xfrm>
            <a:off x="1601751" y="4466896"/>
            <a:ext cx="10192981" cy="747981"/>
          </a:xfrm>
          <a:custGeom>
            <a:avLst/>
            <a:gdLst>
              <a:gd name="connsiteX0" fmla="*/ 0 w 10192981"/>
              <a:gd name="connsiteY0" fmla="*/ 202357 h 828620"/>
              <a:gd name="connsiteX1" fmla="*/ 202357 w 10192981"/>
              <a:gd name="connsiteY1" fmla="*/ 0 h 828620"/>
              <a:gd name="connsiteX2" fmla="*/ 9990624 w 10192981"/>
              <a:gd name="connsiteY2" fmla="*/ 0 h 828620"/>
              <a:gd name="connsiteX3" fmla="*/ 10192981 w 10192981"/>
              <a:gd name="connsiteY3" fmla="*/ 202357 h 828620"/>
              <a:gd name="connsiteX4" fmla="*/ 10192981 w 10192981"/>
              <a:gd name="connsiteY4" fmla="*/ 626263 h 828620"/>
              <a:gd name="connsiteX5" fmla="*/ 9990624 w 10192981"/>
              <a:gd name="connsiteY5" fmla="*/ 828620 h 828620"/>
              <a:gd name="connsiteX6" fmla="*/ 202357 w 10192981"/>
              <a:gd name="connsiteY6" fmla="*/ 828620 h 828620"/>
              <a:gd name="connsiteX7" fmla="*/ 0 w 10192981"/>
              <a:gd name="connsiteY7" fmla="*/ 626263 h 828620"/>
              <a:gd name="connsiteX8" fmla="*/ 0 w 10192981"/>
              <a:gd name="connsiteY8" fmla="*/ 202357 h 8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828620" fill="none" extrusionOk="0">
                <a:moveTo>
                  <a:pt x="0" y="202357"/>
                </a:moveTo>
                <a:cubicBezTo>
                  <a:pt x="-1306" y="95176"/>
                  <a:pt x="73391" y="-11563"/>
                  <a:pt x="202357" y="0"/>
                </a:cubicBezTo>
                <a:cubicBezTo>
                  <a:pt x="4329883" y="-35273"/>
                  <a:pt x="8876905" y="-144294"/>
                  <a:pt x="9990624" y="0"/>
                </a:cubicBezTo>
                <a:cubicBezTo>
                  <a:pt x="10106688" y="1310"/>
                  <a:pt x="10182754" y="81975"/>
                  <a:pt x="10192981" y="202357"/>
                </a:cubicBezTo>
                <a:cubicBezTo>
                  <a:pt x="10184684" y="306711"/>
                  <a:pt x="10166375" y="538679"/>
                  <a:pt x="10192981" y="626263"/>
                </a:cubicBezTo>
                <a:cubicBezTo>
                  <a:pt x="10200833" y="732085"/>
                  <a:pt x="10106564" y="824088"/>
                  <a:pt x="9990624" y="828620"/>
                </a:cubicBezTo>
                <a:cubicBezTo>
                  <a:pt x="8732152" y="906145"/>
                  <a:pt x="2510555" y="784917"/>
                  <a:pt x="202357" y="828620"/>
                </a:cubicBezTo>
                <a:cubicBezTo>
                  <a:pt x="80047" y="825697"/>
                  <a:pt x="-21249" y="737732"/>
                  <a:pt x="0" y="626263"/>
                </a:cubicBezTo>
                <a:cubicBezTo>
                  <a:pt x="33066" y="542444"/>
                  <a:pt x="21152" y="387942"/>
                  <a:pt x="0" y="202357"/>
                </a:cubicBezTo>
                <a:close/>
              </a:path>
              <a:path w="10192981" h="828620" stroke="0" extrusionOk="0">
                <a:moveTo>
                  <a:pt x="0" y="202357"/>
                </a:moveTo>
                <a:cubicBezTo>
                  <a:pt x="-1087" y="86841"/>
                  <a:pt x="82624" y="6458"/>
                  <a:pt x="202357" y="0"/>
                </a:cubicBezTo>
                <a:cubicBezTo>
                  <a:pt x="2372011" y="-95379"/>
                  <a:pt x="5908834" y="58096"/>
                  <a:pt x="9990624" y="0"/>
                </a:cubicBezTo>
                <a:cubicBezTo>
                  <a:pt x="10097734" y="-3273"/>
                  <a:pt x="10183721" y="83943"/>
                  <a:pt x="10192981" y="202357"/>
                </a:cubicBezTo>
                <a:cubicBezTo>
                  <a:pt x="10225859" y="279486"/>
                  <a:pt x="10219449" y="572230"/>
                  <a:pt x="10192981" y="626263"/>
                </a:cubicBezTo>
                <a:cubicBezTo>
                  <a:pt x="10206710" y="721703"/>
                  <a:pt x="10088461" y="814752"/>
                  <a:pt x="9990624" y="828620"/>
                </a:cubicBezTo>
                <a:cubicBezTo>
                  <a:pt x="6757958" y="768714"/>
                  <a:pt x="4828115" y="911134"/>
                  <a:pt x="202357" y="828620"/>
                </a:cubicBezTo>
                <a:cubicBezTo>
                  <a:pt x="86116" y="829728"/>
                  <a:pt x="-7935" y="746075"/>
                  <a:pt x="0" y="626263"/>
                </a:cubicBezTo>
                <a:cubicBezTo>
                  <a:pt x="8058" y="558723"/>
                  <a:pt x="-11841" y="253854"/>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10192981"/>
                      <a:gd name="connsiteY0" fmla="*/ 182664 h 747981"/>
                      <a:gd name="connsiteX1" fmla="*/ 182664 w 10192981"/>
                      <a:gd name="connsiteY1" fmla="*/ 0 h 747981"/>
                      <a:gd name="connsiteX2" fmla="*/ 10010317 w 10192981"/>
                      <a:gd name="connsiteY2" fmla="*/ 0 h 747981"/>
                      <a:gd name="connsiteX3" fmla="*/ 10192981 w 10192981"/>
                      <a:gd name="connsiteY3" fmla="*/ 182664 h 747981"/>
                      <a:gd name="connsiteX4" fmla="*/ 10192981 w 10192981"/>
                      <a:gd name="connsiteY4" fmla="*/ 565317 h 747981"/>
                      <a:gd name="connsiteX5" fmla="*/ 10010317 w 10192981"/>
                      <a:gd name="connsiteY5" fmla="*/ 747981 h 747981"/>
                      <a:gd name="connsiteX6" fmla="*/ 182664 w 10192981"/>
                      <a:gd name="connsiteY6" fmla="*/ 747981 h 747981"/>
                      <a:gd name="connsiteX7" fmla="*/ 0 w 10192981"/>
                      <a:gd name="connsiteY7" fmla="*/ 565317 h 747981"/>
                      <a:gd name="connsiteX8" fmla="*/ 0 w 10192981"/>
                      <a:gd name="connsiteY8" fmla="*/ 182664 h 74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747981" fill="none" extrusionOk="0">
                        <a:moveTo>
                          <a:pt x="0" y="182664"/>
                        </a:moveTo>
                        <a:cubicBezTo>
                          <a:pt x="-586" y="83833"/>
                          <a:pt x="73770" y="-5383"/>
                          <a:pt x="182664" y="0"/>
                        </a:cubicBezTo>
                        <a:cubicBezTo>
                          <a:pt x="3211320" y="-35273"/>
                          <a:pt x="6521962" y="-144294"/>
                          <a:pt x="10010317" y="0"/>
                        </a:cubicBezTo>
                        <a:cubicBezTo>
                          <a:pt x="10113367" y="660"/>
                          <a:pt x="10190522" y="79708"/>
                          <a:pt x="10192981" y="182664"/>
                        </a:cubicBezTo>
                        <a:cubicBezTo>
                          <a:pt x="10171451" y="266988"/>
                          <a:pt x="10194544" y="521179"/>
                          <a:pt x="10192981" y="565317"/>
                        </a:cubicBezTo>
                        <a:cubicBezTo>
                          <a:pt x="10205759" y="656538"/>
                          <a:pt x="10114353" y="744563"/>
                          <a:pt x="10010317" y="747981"/>
                        </a:cubicBezTo>
                        <a:cubicBezTo>
                          <a:pt x="6171723" y="825506"/>
                          <a:pt x="2509197" y="704278"/>
                          <a:pt x="182664" y="747981"/>
                        </a:cubicBezTo>
                        <a:cubicBezTo>
                          <a:pt x="69788" y="744658"/>
                          <a:pt x="-17197" y="665965"/>
                          <a:pt x="0" y="565317"/>
                        </a:cubicBezTo>
                        <a:cubicBezTo>
                          <a:pt x="25673" y="438608"/>
                          <a:pt x="21710" y="247445"/>
                          <a:pt x="0" y="182664"/>
                        </a:cubicBezTo>
                        <a:close/>
                      </a:path>
                      <a:path w="10192981" h="747981" stroke="0" extrusionOk="0">
                        <a:moveTo>
                          <a:pt x="0" y="182664"/>
                        </a:moveTo>
                        <a:cubicBezTo>
                          <a:pt x="-4746" y="65382"/>
                          <a:pt x="78364" y="2768"/>
                          <a:pt x="182664" y="0"/>
                        </a:cubicBezTo>
                        <a:cubicBezTo>
                          <a:pt x="4200200" y="-95379"/>
                          <a:pt x="8666533" y="58096"/>
                          <a:pt x="10010317" y="0"/>
                        </a:cubicBezTo>
                        <a:cubicBezTo>
                          <a:pt x="10097428" y="-9695"/>
                          <a:pt x="10179546" y="72125"/>
                          <a:pt x="10192981" y="182664"/>
                        </a:cubicBezTo>
                        <a:cubicBezTo>
                          <a:pt x="10192965" y="339039"/>
                          <a:pt x="10194544" y="455440"/>
                          <a:pt x="10192981" y="565317"/>
                        </a:cubicBezTo>
                        <a:cubicBezTo>
                          <a:pt x="10198243" y="659945"/>
                          <a:pt x="10108008" y="744801"/>
                          <a:pt x="10010317" y="747981"/>
                        </a:cubicBezTo>
                        <a:cubicBezTo>
                          <a:pt x="8159421" y="688075"/>
                          <a:pt x="2566341" y="830495"/>
                          <a:pt x="182664" y="747981"/>
                        </a:cubicBezTo>
                        <a:cubicBezTo>
                          <a:pt x="75043" y="749647"/>
                          <a:pt x="-9947" y="676295"/>
                          <a:pt x="0" y="565317"/>
                        </a:cubicBezTo>
                        <a:cubicBezTo>
                          <a:pt x="-33034" y="442889"/>
                          <a:pt x="10666" y="229848"/>
                          <a:pt x="0" y="1826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C00000"/>
                </a:solidFill>
                <a:latin typeface="Calibri" panose="020F0502020204030204" pitchFamily="34" charset="0"/>
                <a:cs typeface="Calibri" panose="020F0502020204030204" pitchFamily="34" charset="0"/>
              </a:rPr>
              <a:t>4. Theo em, vì sao ngựa biên phòng được yêu quý như vậy? </a:t>
            </a:r>
            <a:endParaRPr kumimoji="0" lang="vi-VN"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8" name="Rectangle: Rounded Corners 8">
            <a:extLst>
              <a:ext uri="{FF2B5EF4-FFF2-40B4-BE49-F238E27FC236}">
                <a16:creationId xmlns:a16="http://schemas.microsoft.com/office/drawing/2014/main" xmlns="" id="{95A4408E-5AE1-43DA-8409-765CEA0455DE}"/>
              </a:ext>
            </a:extLst>
          </p:cNvPr>
          <p:cNvSpPr/>
          <p:nvPr/>
        </p:nvSpPr>
        <p:spPr>
          <a:xfrm>
            <a:off x="779818" y="5614827"/>
            <a:ext cx="10192981" cy="828620"/>
          </a:xfrm>
          <a:custGeom>
            <a:avLst/>
            <a:gdLst>
              <a:gd name="connsiteX0" fmla="*/ 0 w 10192981"/>
              <a:gd name="connsiteY0" fmla="*/ 202357 h 828620"/>
              <a:gd name="connsiteX1" fmla="*/ 202357 w 10192981"/>
              <a:gd name="connsiteY1" fmla="*/ 0 h 828620"/>
              <a:gd name="connsiteX2" fmla="*/ 9990624 w 10192981"/>
              <a:gd name="connsiteY2" fmla="*/ 0 h 828620"/>
              <a:gd name="connsiteX3" fmla="*/ 10192981 w 10192981"/>
              <a:gd name="connsiteY3" fmla="*/ 202357 h 828620"/>
              <a:gd name="connsiteX4" fmla="*/ 10192981 w 10192981"/>
              <a:gd name="connsiteY4" fmla="*/ 626263 h 828620"/>
              <a:gd name="connsiteX5" fmla="*/ 9990624 w 10192981"/>
              <a:gd name="connsiteY5" fmla="*/ 828620 h 828620"/>
              <a:gd name="connsiteX6" fmla="*/ 202357 w 10192981"/>
              <a:gd name="connsiteY6" fmla="*/ 828620 h 828620"/>
              <a:gd name="connsiteX7" fmla="*/ 0 w 10192981"/>
              <a:gd name="connsiteY7" fmla="*/ 626263 h 828620"/>
              <a:gd name="connsiteX8" fmla="*/ 0 w 10192981"/>
              <a:gd name="connsiteY8" fmla="*/ 202357 h 8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828620" fill="none" extrusionOk="0">
                <a:moveTo>
                  <a:pt x="0" y="202357"/>
                </a:moveTo>
                <a:cubicBezTo>
                  <a:pt x="-1306" y="95176"/>
                  <a:pt x="73391" y="-11563"/>
                  <a:pt x="202357" y="0"/>
                </a:cubicBezTo>
                <a:cubicBezTo>
                  <a:pt x="4329883" y="-35273"/>
                  <a:pt x="8876905" y="-144294"/>
                  <a:pt x="9990624" y="0"/>
                </a:cubicBezTo>
                <a:cubicBezTo>
                  <a:pt x="10106688" y="1310"/>
                  <a:pt x="10182754" y="81975"/>
                  <a:pt x="10192981" y="202357"/>
                </a:cubicBezTo>
                <a:cubicBezTo>
                  <a:pt x="10184684" y="306711"/>
                  <a:pt x="10166375" y="538679"/>
                  <a:pt x="10192981" y="626263"/>
                </a:cubicBezTo>
                <a:cubicBezTo>
                  <a:pt x="10200833" y="732085"/>
                  <a:pt x="10106564" y="824088"/>
                  <a:pt x="9990624" y="828620"/>
                </a:cubicBezTo>
                <a:cubicBezTo>
                  <a:pt x="8732152" y="906145"/>
                  <a:pt x="2510555" y="784917"/>
                  <a:pt x="202357" y="828620"/>
                </a:cubicBezTo>
                <a:cubicBezTo>
                  <a:pt x="80047" y="825697"/>
                  <a:pt x="-21249" y="737732"/>
                  <a:pt x="0" y="626263"/>
                </a:cubicBezTo>
                <a:cubicBezTo>
                  <a:pt x="33066" y="542444"/>
                  <a:pt x="21152" y="387942"/>
                  <a:pt x="0" y="202357"/>
                </a:cubicBezTo>
                <a:close/>
              </a:path>
              <a:path w="10192981" h="828620" stroke="0" extrusionOk="0">
                <a:moveTo>
                  <a:pt x="0" y="202357"/>
                </a:moveTo>
                <a:cubicBezTo>
                  <a:pt x="-1087" y="86841"/>
                  <a:pt x="82624" y="6458"/>
                  <a:pt x="202357" y="0"/>
                </a:cubicBezTo>
                <a:cubicBezTo>
                  <a:pt x="2372011" y="-95379"/>
                  <a:pt x="5908834" y="58096"/>
                  <a:pt x="9990624" y="0"/>
                </a:cubicBezTo>
                <a:cubicBezTo>
                  <a:pt x="10097734" y="-3273"/>
                  <a:pt x="10183721" y="83943"/>
                  <a:pt x="10192981" y="202357"/>
                </a:cubicBezTo>
                <a:cubicBezTo>
                  <a:pt x="10225859" y="279486"/>
                  <a:pt x="10219449" y="572230"/>
                  <a:pt x="10192981" y="626263"/>
                </a:cubicBezTo>
                <a:cubicBezTo>
                  <a:pt x="10206710" y="721703"/>
                  <a:pt x="10088461" y="814752"/>
                  <a:pt x="9990624" y="828620"/>
                </a:cubicBezTo>
                <a:cubicBezTo>
                  <a:pt x="6757958" y="768714"/>
                  <a:pt x="4828115" y="911134"/>
                  <a:pt x="202357" y="828620"/>
                </a:cubicBezTo>
                <a:cubicBezTo>
                  <a:pt x="86116" y="829728"/>
                  <a:pt x="-7935" y="746075"/>
                  <a:pt x="0" y="626263"/>
                </a:cubicBezTo>
                <a:cubicBezTo>
                  <a:pt x="8058" y="558723"/>
                  <a:pt x="-11841" y="253854"/>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a:solidFill>
                  <a:srgbClr val="FFC000">
                    <a:lumMod val="75000"/>
                  </a:srgbClr>
                </a:solidFill>
                <a:latin typeface="Calibri" panose="020F0502020204030204" pitchFamily="34" charset="0"/>
                <a:cs typeface="Calibri" panose="020F0502020204030204" pitchFamily="34" charset="0"/>
              </a:rPr>
              <a:t>5. Bài thơ này có ý nghĩa gì? Chọn câu trả lời dưới đây hoặc nêu ý kiến của em.</a:t>
            </a:r>
            <a:endParaRPr kumimoji="0" lang="vi-VN" sz="2800" b="1" i="1"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xmlns="" id="{241B11F1-9250-A31F-0601-9B08EC5BE423}"/>
              </a:ext>
            </a:extLst>
          </p:cNvPr>
          <p:cNvPicPr>
            <a:picLocks noChangeAspect="1"/>
          </p:cNvPicPr>
          <p:nvPr/>
        </p:nvPicPr>
        <p:blipFill>
          <a:blip r:embed="rId3"/>
          <a:stretch>
            <a:fillRect/>
          </a:stretch>
        </p:blipFill>
        <p:spPr>
          <a:xfrm>
            <a:off x="467609" y="-124818"/>
            <a:ext cx="12034547" cy="1390008"/>
          </a:xfrm>
          <a:prstGeom prst="rect">
            <a:avLst/>
          </a:prstGeom>
        </p:spPr>
      </p:pic>
    </p:spTree>
    <p:extLst>
      <p:ext uri="{BB962C8B-B14F-4D97-AF65-F5344CB8AC3E}">
        <p14:creationId xmlns:p14="http://schemas.microsoft.com/office/powerpoint/2010/main" val="3512626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ppt_y</p:attrName>
                                        </p:attrNameLst>
                                      </p:cBhvr>
                                      <p:tavLst>
                                        <p:tav tm="0">
                                          <p:val>
                                            <p:strVal val="#ppt_y+#ppt_h*1.125000"/>
                                          </p:val>
                                        </p:tav>
                                        <p:tav tm="100000">
                                          <p:val>
                                            <p:strVal val="#ppt_y"/>
                                          </p:val>
                                        </p:tav>
                                      </p:tavLst>
                                    </p:anim>
                                    <p:animEffect transition="in" filter="wipe(up)">
                                      <p:cBhvr>
                                        <p:cTn id="12" dur="500"/>
                                        <p:tgtEl>
                                          <p:spTgt spid="19"/>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p:tgtEl>
                                          <p:spTgt spid="20"/>
                                        </p:tgtEl>
                                        <p:attrNameLst>
                                          <p:attrName>ppt_y</p:attrName>
                                        </p:attrNameLst>
                                      </p:cBhvr>
                                      <p:tavLst>
                                        <p:tav tm="0">
                                          <p:val>
                                            <p:strVal val="#ppt_y+#ppt_h*1.125000"/>
                                          </p:val>
                                        </p:tav>
                                        <p:tav tm="100000">
                                          <p:val>
                                            <p:strVal val="#ppt_y"/>
                                          </p:val>
                                        </p:tav>
                                      </p:tavLst>
                                    </p:anim>
                                    <p:animEffect transition="in" filter="wipe(up)">
                                      <p:cBhvr>
                                        <p:cTn id="16" dur="500"/>
                                        <p:tgtEl>
                                          <p:spTgt spid="20"/>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ppt_y</p:attrName>
                                        </p:attrNameLst>
                                      </p:cBhvr>
                                      <p:tavLst>
                                        <p:tav tm="0">
                                          <p:val>
                                            <p:strVal val="#ppt_y+#ppt_h*1.125000"/>
                                          </p:val>
                                        </p:tav>
                                        <p:tav tm="100000">
                                          <p:val>
                                            <p:strVal val="#ppt_y"/>
                                          </p:val>
                                        </p:tav>
                                      </p:tavLst>
                                    </p:anim>
                                    <p:animEffect transition="in" filter="wipe(up)">
                                      <p:cBhvr>
                                        <p:cTn id="20" dur="500"/>
                                        <p:tgtEl>
                                          <p:spTgt spid="23"/>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3"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4" descr="A guitar on white background"/>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21" descr="Ảnh có chứa đồ chơi, búp bê, đồ họa véc-tơ&#10;&#10;Mô tả được tạo tự động">
            <a:extLst>
              <a:ext uri="{FF2B5EF4-FFF2-40B4-BE49-F238E27FC236}">
                <a16:creationId xmlns:a16="http://schemas.microsoft.com/office/drawing/2014/main" xmlns="" id="{B2E2AF84-5583-488D-874F-C034099AB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74" y="1261972"/>
            <a:ext cx="8595357" cy="5069600"/>
          </a:xfrm>
          <a:prstGeom prst="rect">
            <a:avLst/>
          </a:prstGeom>
        </p:spPr>
      </p:pic>
      <p:sp>
        <p:nvSpPr>
          <p:cNvPr id="18" name="TextBox 17">
            <a:extLst>
              <a:ext uri="{FF2B5EF4-FFF2-40B4-BE49-F238E27FC236}">
                <a16:creationId xmlns:a16="http://schemas.microsoft.com/office/drawing/2014/main" xmlns="" id="{4FC63742-7BF1-4722-A82A-D07E6AE900D1}"/>
              </a:ext>
            </a:extLst>
          </p:cNvPr>
          <p:cNvSpPr txBox="1"/>
          <p:nvPr/>
        </p:nvSpPr>
        <p:spPr>
          <a:xfrm>
            <a:off x="4435353" y="292476"/>
            <a:ext cx="820379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rPr>
              <a:t>Thảo</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luận</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nhóm</a:t>
            </a:r>
            <a:r>
              <a:rPr kumimoji="0" lang="en-US" sz="6000" b="1" i="0" u="none" strike="noStrike" kern="1200" cap="none" spc="0" normalizeH="0" baseline="0" noProof="0" dirty="0">
                <a:ln>
                  <a:noFill/>
                </a:ln>
                <a:solidFill>
                  <a:srgbClr val="7030A0"/>
                </a:solidFill>
                <a:effectLst/>
                <a:uLnTx/>
                <a:uFillTx/>
              </a:rPr>
              <a:t> 4 </a:t>
            </a:r>
            <a:r>
              <a:rPr kumimoji="0" lang="en-US" sz="6000" b="1" i="0" u="none" strike="noStrike" kern="1200" cap="none" spc="0" normalizeH="0" baseline="0" noProof="0" dirty="0" err="1">
                <a:ln>
                  <a:noFill/>
                </a:ln>
                <a:solidFill>
                  <a:srgbClr val="7030A0"/>
                </a:solidFill>
                <a:effectLst/>
                <a:uLnTx/>
                <a:uFillTx/>
              </a:rPr>
              <a:t>để</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trả</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lời</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câu</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hỏi</a:t>
            </a:r>
            <a:endParaRPr kumimoji="0" lang="en-US" sz="1800" b="1" i="0" u="none" strike="noStrike" kern="1200" cap="none" spc="0" normalizeH="0" baseline="0" noProof="0" dirty="0">
              <a:ln>
                <a:noFill/>
              </a:ln>
              <a:solidFill>
                <a:srgbClr val="7030A0"/>
              </a:solidFill>
              <a:effectLst/>
              <a:uLnTx/>
              <a:uFillTx/>
            </a:endParaRPr>
          </a:p>
        </p:txBody>
      </p:sp>
    </p:spTree>
    <p:extLst>
      <p:ext uri="{BB962C8B-B14F-4D97-AF65-F5344CB8AC3E}">
        <p14:creationId xmlns:p14="http://schemas.microsoft.com/office/powerpoint/2010/main" val="383887981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xmlns=""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5039" y="1954923"/>
            <a:ext cx="2021995" cy="1272429"/>
          </a:xfrm>
          <a:prstGeom prst="rect">
            <a:avLst/>
          </a:prstGeom>
        </p:spPr>
      </p:pic>
      <p:sp>
        <p:nvSpPr>
          <p:cNvPr id="13" name="Rectangle: Rounded Corners 8">
            <a:extLst>
              <a:ext uri="{FF2B5EF4-FFF2-40B4-BE49-F238E27FC236}">
                <a16:creationId xmlns:a16="http://schemas.microsoft.com/office/drawing/2014/main" xmlns="" id="{6E9F2E87-3D41-4C46-AA57-C3E5CECF73F7}"/>
              </a:ext>
            </a:extLst>
          </p:cNvPr>
          <p:cNvSpPr/>
          <p:nvPr/>
        </p:nvSpPr>
        <p:spPr>
          <a:xfrm>
            <a:off x="266008" y="1513491"/>
            <a:ext cx="9329937" cy="1178014"/>
          </a:xfrm>
          <a:custGeom>
            <a:avLst/>
            <a:gdLst>
              <a:gd name="connsiteX0" fmla="*/ 0 w 8599741"/>
              <a:gd name="connsiteY0" fmla="*/ 223745 h 916201"/>
              <a:gd name="connsiteX1" fmla="*/ 223745 w 8599741"/>
              <a:gd name="connsiteY1" fmla="*/ 0 h 916201"/>
              <a:gd name="connsiteX2" fmla="*/ 8375996 w 8599741"/>
              <a:gd name="connsiteY2" fmla="*/ 0 h 916201"/>
              <a:gd name="connsiteX3" fmla="*/ 8599741 w 8599741"/>
              <a:gd name="connsiteY3" fmla="*/ 223745 h 916201"/>
              <a:gd name="connsiteX4" fmla="*/ 8599741 w 8599741"/>
              <a:gd name="connsiteY4" fmla="*/ 692456 h 916201"/>
              <a:gd name="connsiteX5" fmla="*/ 8375996 w 8599741"/>
              <a:gd name="connsiteY5" fmla="*/ 916201 h 916201"/>
              <a:gd name="connsiteX6" fmla="*/ 223745 w 8599741"/>
              <a:gd name="connsiteY6" fmla="*/ 916201 h 916201"/>
              <a:gd name="connsiteX7" fmla="*/ 0 w 8599741"/>
              <a:gd name="connsiteY7" fmla="*/ 692456 h 916201"/>
              <a:gd name="connsiteX8" fmla="*/ 0 w 8599741"/>
              <a:gd name="connsiteY8" fmla="*/ 223745 h 9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41" h="916201" fill="none" extrusionOk="0">
                <a:moveTo>
                  <a:pt x="0" y="223745"/>
                </a:moveTo>
                <a:cubicBezTo>
                  <a:pt x="-4603" y="116303"/>
                  <a:pt x="92099" y="-5426"/>
                  <a:pt x="223745" y="0"/>
                </a:cubicBezTo>
                <a:cubicBezTo>
                  <a:pt x="1082596" y="-35273"/>
                  <a:pt x="5055426" y="-144294"/>
                  <a:pt x="8375996" y="0"/>
                </a:cubicBezTo>
                <a:cubicBezTo>
                  <a:pt x="8508557" y="2736"/>
                  <a:pt x="8582209" y="85392"/>
                  <a:pt x="8599741" y="223745"/>
                </a:cubicBezTo>
                <a:cubicBezTo>
                  <a:pt x="8633295" y="292320"/>
                  <a:pt x="8602202" y="461278"/>
                  <a:pt x="8599741" y="692456"/>
                </a:cubicBezTo>
                <a:cubicBezTo>
                  <a:pt x="8613763" y="805424"/>
                  <a:pt x="8503488" y="911951"/>
                  <a:pt x="8375996" y="916201"/>
                </a:cubicBezTo>
                <a:cubicBezTo>
                  <a:pt x="6437499" y="993726"/>
                  <a:pt x="4057529" y="872498"/>
                  <a:pt x="223745" y="916201"/>
                </a:cubicBezTo>
                <a:cubicBezTo>
                  <a:pt x="85237" y="912062"/>
                  <a:pt x="-7891" y="815919"/>
                  <a:pt x="0" y="692456"/>
                </a:cubicBezTo>
                <a:cubicBezTo>
                  <a:pt x="-41532" y="568634"/>
                  <a:pt x="37876" y="370681"/>
                  <a:pt x="0" y="223745"/>
                </a:cubicBezTo>
                <a:close/>
              </a:path>
              <a:path w="8599741" h="916201" stroke="0" extrusionOk="0">
                <a:moveTo>
                  <a:pt x="0" y="223745"/>
                </a:moveTo>
                <a:cubicBezTo>
                  <a:pt x="-3080" y="89532"/>
                  <a:pt x="87304" y="10424"/>
                  <a:pt x="223745" y="0"/>
                </a:cubicBezTo>
                <a:cubicBezTo>
                  <a:pt x="1123635" y="-95379"/>
                  <a:pt x="5181297" y="58096"/>
                  <a:pt x="8375996" y="0"/>
                </a:cubicBezTo>
                <a:cubicBezTo>
                  <a:pt x="8481892" y="-12443"/>
                  <a:pt x="8584739" y="89392"/>
                  <a:pt x="8599741" y="223745"/>
                </a:cubicBezTo>
                <a:cubicBezTo>
                  <a:pt x="8581382" y="276631"/>
                  <a:pt x="8609235" y="479356"/>
                  <a:pt x="8599741" y="692456"/>
                </a:cubicBezTo>
                <a:cubicBezTo>
                  <a:pt x="8609353" y="804602"/>
                  <a:pt x="8484947" y="901637"/>
                  <a:pt x="8375996" y="916201"/>
                </a:cubicBezTo>
                <a:cubicBezTo>
                  <a:pt x="5956740" y="856295"/>
                  <a:pt x="2684693" y="998715"/>
                  <a:pt x="223745" y="916201"/>
                </a:cubicBezTo>
                <a:cubicBezTo>
                  <a:pt x="84346" y="920114"/>
                  <a:pt x="-16689" y="832965"/>
                  <a:pt x="0" y="692456"/>
                </a:cubicBezTo>
                <a:cubicBezTo>
                  <a:pt x="-25742" y="570839"/>
                  <a:pt x="26038" y="424730"/>
                  <a:pt x="0" y="22374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9937" h="1178014" fill="none" extrusionOk="0">
                        <a:moveTo>
                          <a:pt x="0" y="287682"/>
                        </a:moveTo>
                        <a:cubicBezTo>
                          <a:pt x="-12428" y="175587"/>
                          <a:pt x="91254" y="-12800"/>
                          <a:pt x="242742" y="0"/>
                        </a:cubicBezTo>
                        <a:cubicBezTo>
                          <a:pt x="628294" y="115759"/>
                          <a:pt x="5480484" y="-318580"/>
                          <a:pt x="9087194" y="0"/>
                        </a:cubicBezTo>
                        <a:cubicBezTo>
                          <a:pt x="9244276" y="7555"/>
                          <a:pt x="9308063" y="107387"/>
                          <a:pt x="9329937" y="287682"/>
                        </a:cubicBezTo>
                        <a:cubicBezTo>
                          <a:pt x="9385072" y="373845"/>
                          <a:pt x="9337245" y="610302"/>
                          <a:pt x="9329937" y="890331"/>
                        </a:cubicBezTo>
                        <a:cubicBezTo>
                          <a:pt x="9357379" y="1026333"/>
                          <a:pt x="9238917" y="1158016"/>
                          <a:pt x="9087194" y="1178014"/>
                        </a:cubicBezTo>
                        <a:cubicBezTo>
                          <a:pt x="6484229" y="1252705"/>
                          <a:pt x="4255184" y="1058030"/>
                          <a:pt x="242742" y="1178014"/>
                        </a:cubicBezTo>
                        <a:cubicBezTo>
                          <a:pt x="70148" y="1166506"/>
                          <a:pt x="-24053" y="1048863"/>
                          <a:pt x="0" y="890331"/>
                        </a:cubicBezTo>
                        <a:cubicBezTo>
                          <a:pt x="-44360" y="720438"/>
                          <a:pt x="41421" y="473973"/>
                          <a:pt x="0" y="287682"/>
                        </a:cubicBezTo>
                        <a:close/>
                      </a:path>
                      <a:path w="9329937" h="1178014" stroke="0" extrusionOk="0">
                        <a:moveTo>
                          <a:pt x="0" y="287682"/>
                        </a:moveTo>
                        <a:cubicBezTo>
                          <a:pt x="-9453" y="113256"/>
                          <a:pt x="72284" y="12014"/>
                          <a:pt x="242742" y="0"/>
                        </a:cubicBezTo>
                        <a:cubicBezTo>
                          <a:pt x="1685596" y="-529921"/>
                          <a:pt x="5605143" y="113972"/>
                          <a:pt x="9087194" y="0"/>
                        </a:cubicBezTo>
                        <a:cubicBezTo>
                          <a:pt x="9205919" y="-45578"/>
                          <a:pt x="9292872" y="123297"/>
                          <a:pt x="9329937" y="287682"/>
                        </a:cubicBezTo>
                        <a:cubicBezTo>
                          <a:pt x="9290672" y="349101"/>
                          <a:pt x="9374441" y="587503"/>
                          <a:pt x="9329937" y="890331"/>
                        </a:cubicBezTo>
                        <a:cubicBezTo>
                          <a:pt x="9344542" y="1013374"/>
                          <a:pt x="9215655" y="1156270"/>
                          <a:pt x="9087194" y="1178014"/>
                        </a:cubicBezTo>
                        <a:cubicBezTo>
                          <a:pt x="6061641" y="1126695"/>
                          <a:pt x="2805430" y="1261717"/>
                          <a:pt x="242742" y="1178014"/>
                        </a:cubicBezTo>
                        <a:cubicBezTo>
                          <a:pt x="102905" y="1189692"/>
                          <a:pt x="-30402" y="1097966"/>
                          <a:pt x="0" y="890331"/>
                        </a:cubicBezTo>
                        <a:cubicBezTo>
                          <a:pt x="-46805" y="747358"/>
                          <a:pt x="35112" y="551724"/>
                          <a:pt x="0" y="287682"/>
                        </a:cubicBezTo>
                        <a:close/>
                      </a:path>
                      <a:path w="9329937" h="1178014" fill="none" stroke="0" extrusionOk="0">
                        <a:moveTo>
                          <a:pt x="0" y="287682"/>
                        </a:moveTo>
                        <a:cubicBezTo>
                          <a:pt x="-11252" y="127915"/>
                          <a:pt x="88421" y="2335"/>
                          <a:pt x="242742" y="0"/>
                        </a:cubicBezTo>
                        <a:cubicBezTo>
                          <a:pt x="1308437" y="36223"/>
                          <a:pt x="6029649" y="-74555"/>
                          <a:pt x="9087194" y="0"/>
                        </a:cubicBezTo>
                        <a:cubicBezTo>
                          <a:pt x="9214728" y="-7944"/>
                          <a:pt x="9305739" y="106073"/>
                          <a:pt x="9329937" y="287682"/>
                        </a:cubicBezTo>
                        <a:cubicBezTo>
                          <a:pt x="9375214" y="383233"/>
                          <a:pt x="9351586" y="577116"/>
                          <a:pt x="9329937" y="890331"/>
                        </a:cubicBezTo>
                        <a:cubicBezTo>
                          <a:pt x="9362138" y="1015387"/>
                          <a:pt x="9218846" y="1165910"/>
                          <a:pt x="9087194" y="1178014"/>
                        </a:cubicBezTo>
                        <a:cubicBezTo>
                          <a:pt x="7052023" y="1593771"/>
                          <a:pt x="4161044" y="1086146"/>
                          <a:pt x="242742" y="1178014"/>
                        </a:cubicBezTo>
                        <a:cubicBezTo>
                          <a:pt x="90191" y="1173256"/>
                          <a:pt x="-25674" y="1066442"/>
                          <a:pt x="0" y="890331"/>
                        </a:cubicBezTo>
                        <a:cubicBezTo>
                          <a:pt x="-51795" y="759618"/>
                          <a:pt x="9579" y="467674"/>
                          <a:pt x="0" y="2876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200" b="1" i="1" dirty="0">
                <a:solidFill>
                  <a:srgbClr val="00B0F0"/>
                </a:solidFill>
                <a:latin typeface="Calibri" panose="020F0502020204030204" pitchFamily="34" charset="0"/>
                <a:cs typeface="Calibri" panose="020F0502020204030204" pitchFamily="34" charset="0"/>
              </a:rPr>
              <a:t>1. Chú bộ đội biên phòng đang làm nhiệm vụ gì? Theo em, công việc đó vất vả, gian khổ như thế nào?</a:t>
            </a:r>
            <a:endParaRPr kumimoji="0" lang="vi-VN" sz="3200" b="1" i="1"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xmlns="" id="{6A7BF290-2906-4AEC-9CA0-242DFE1B4A2E}"/>
              </a:ext>
            </a:extLst>
          </p:cNvPr>
          <p:cNvGrpSpPr/>
          <p:nvPr/>
        </p:nvGrpSpPr>
        <p:grpSpPr>
          <a:xfrm>
            <a:off x="266008" y="2758030"/>
            <a:ext cx="11039350" cy="3705832"/>
            <a:chOff x="364965" y="2746943"/>
            <a:chExt cx="11039350" cy="3705832"/>
          </a:xfrm>
        </p:grpSpPr>
        <p:grpSp>
          <p:nvGrpSpPr>
            <p:cNvPr id="3" name="Group 2">
              <a:extLst>
                <a:ext uri="{FF2B5EF4-FFF2-40B4-BE49-F238E27FC236}">
                  <a16:creationId xmlns:a16="http://schemas.microsoft.com/office/drawing/2014/main" xmlns="" id="{3AA5C37B-FBA1-4C29-AE32-D64BFDDB0A4C}"/>
                </a:ext>
              </a:extLst>
            </p:cNvPr>
            <p:cNvGrpSpPr/>
            <p:nvPr/>
          </p:nvGrpSpPr>
          <p:grpSpPr>
            <a:xfrm>
              <a:off x="364965" y="2746943"/>
              <a:ext cx="11039350" cy="3705832"/>
              <a:chOff x="592708" y="2229520"/>
              <a:chExt cx="11039350" cy="3705832"/>
            </a:xfrm>
          </p:grpSpPr>
          <p:sp>
            <p:nvSpPr>
              <p:cNvPr id="15" name="Rectangle: Rounded Corners 22">
                <a:extLst>
                  <a:ext uri="{FF2B5EF4-FFF2-40B4-BE49-F238E27FC236}">
                    <a16:creationId xmlns:a16="http://schemas.microsoft.com/office/drawing/2014/main" xmlns="" id="{824C7D04-1AEF-40DD-8B7A-A1EEB821D57E}"/>
                  </a:ext>
                </a:extLst>
              </p:cNvPr>
              <p:cNvSpPr/>
              <p:nvPr/>
            </p:nvSpPr>
            <p:spPr>
              <a:xfrm>
                <a:off x="1452376" y="2983376"/>
                <a:ext cx="10179682" cy="2951976"/>
              </a:xfrm>
              <a:custGeom>
                <a:avLst/>
                <a:gdLst>
                  <a:gd name="connsiteX0" fmla="*/ 0 w 10179682"/>
                  <a:gd name="connsiteY0" fmla="*/ 317232 h 1903356"/>
                  <a:gd name="connsiteX1" fmla="*/ 317232 w 10179682"/>
                  <a:gd name="connsiteY1" fmla="*/ 0 h 1903356"/>
                  <a:gd name="connsiteX2" fmla="*/ 9862450 w 10179682"/>
                  <a:gd name="connsiteY2" fmla="*/ 0 h 1903356"/>
                  <a:gd name="connsiteX3" fmla="*/ 10179682 w 10179682"/>
                  <a:gd name="connsiteY3" fmla="*/ 317232 h 1903356"/>
                  <a:gd name="connsiteX4" fmla="*/ 10179682 w 10179682"/>
                  <a:gd name="connsiteY4" fmla="*/ 1586124 h 1903356"/>
                  <a:gd name="connsiteX5" fmla="*/ 9862450 w 10179682"/>
                  <a:gd name="connsiteY5" fmla="*/ 1903356 h 1903356"/>
                  <a:gd name="connsiteX6" fmla="*/ 317232 w 10179682"/>
                  <a:gd name="connsiteY6" fmla="*/ 1903356 h 1903356"/>
                  <a:gd name="connsiteX7" fmla="*/ 0 w 10179682"/>
                  <a:gd name="connsiteY7" fmla="*/ 1586124 h 1903356"/>
                  <a:gd name="connsiteX8" fmla="*/ 0 w 10179682"/>
                  <a:gd name="connsiteY8" fmla="*/ 317232 h 19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9682" h="1903356" fill="none" extrusionOk="0">
                    <a:moveTo>
                      <a:pt x="0" y="317232"/>
                    </a:moveTo>
                    <a:cubicBezTo>
                      <a:pt x="4572" y="112537"/>
                      <a:pt x="116368" y="14207"/>
                      <a:pt x="317232" y="0"/>
                    </a:cubicBezTo>
                    <a:cubicBezTo>
                      <a:pt x="2045860" y="-73180"/>
                      <a:pt x="6659771" y="86135"/>
                      <a:pt x="9862450" y="0"/>
                    </a:cubicBezTo>
                    <a:cubicBezTo>
                      <a:pt x="10043529" y="1750"/>
                      <a:pt x="10160291" y="133320"/>
                      <a:pt x="10179682" y="317232"/>
                    </a:cubicBezTo>
                    <a:cubicBezTo>
                      <a:pt x="10248646" y="597678"/>
                      <a:pt x="10248262" y="1171985"/>
                      <a:pt x="10179682" y="1586124"/>
                    </a:cubicBezTo>
                    <a:cubicBezTo>
                      <a:pt x="10154779" y="1758618"/>
                      <a:pt x="10052399" y="1884870"/>
                      <a:pt x="9862450" y="1903356"/>
                    </a:cubicBezTo>
                    <a:cubicBezTo>
                      <a:pt x="7618159" y="1948216"/>
                      <a:pt x="4054087" y="2020978"/>
                      <a:pt x="317232" y="1903356"/>
                    </a:cubicBezTo>
                    <a:cubicBezTo>
                      <a:pt x="128146" y="1933100"/>
                      <a:pt x="23429" y="1747810"/>
                      <a:pt x="0" y="1586124"/>
                    </a:cubicBezTo>
                    <a:cubicBezTo>
                      <a:pt x="114118" y="1082283"/>
                      <a:pt x="-55165" y="682472"/>
                      <a:pt x="0" y="317232"/>
                    </a:cubicBezTo>
                    <a:close/>
                  </a:path>
                  <a:path w="10179682" h="1903356" stroke="0" extrusionOk="0">
                    <a:moveTo>
                      <a:pt x="0" y="317232"/>
                    </a:moveTo>
                    <a:cubicBezTo>
                      <a:pt x="1557" y="151900"/>
                      <a:pt x="139128" y="-3669"/>
                      <a:pt x="317232" y="0"/>
                    </a:cubicBezTo>
                    <a:cubicBezTo>
                      <a:pt x="4528964" y="33707"/>
                      <a:pt x="8646955" y="-162475"/>
                      <a:pt x="9862450" y="0"/>
                    </a:cubicBezTo>
                    <a:cubicBezTo>
                      <a:pt x="10067851" y="-9275"/>
                      <a:pt x="10166897" y="151600"/>
                      <a:pt x="10179682" y="317232"/>
                    </a:cubicBezTo>
                    <a:cubicBezTo>
                      <a:pt x="10093424" y="909370"/>
                      <a:pt x="10070079" y="953819"/>
                      <a:pt x="10179682" y="1586124"/>
                    </a:cubicBezTo>
                    <a:cubicBezTo>
                      <a:pt x="10194279" y="1773520"/>
                      <a:pt x="10022773" y="1896088"/>
                      <a:pt x="9862450" y="1903356"/>
                    </a:cubicBezTo>
                    <a:cubicBezTo>
                      <a:pt x="7145497" y="1956207"/>
                      <a:pt x="3938408" y="2025638"/>
                      <a:pt x="317232" y="1903356"/>
                    </a:cubicBezTo>
                    <a:cubicBezTo>
                      <a:pt x="146627" y="1928607"/>
                      <a:pt x="19245" y="1763045"/>
                      <a:pt x="0" y="1586124"/>
                    </a:cubicBezTo>
                    <a:cubicBezTo>
                      <a:pt x="-113339" y="1386809"/>
                      <a:pt x="112231" y="878839"/>
                      <a:pt x="0" y="317232"/>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10179682"/>
                          <a:gd name="connsiteY0" fmla="*/ 492006 h 2951976"/>
                          <a:gd name="connsiteX1" fmla="*/ 492006 w 10179682"/>
                          <a:gd name="connsiteY1" fmla="*/ 0 h 2951976"/>
                          <a:gd name="connsiteX2" fmla="*/ 9687676 w 10179682"/>
                          <a:gd name="connsiteY2" fmla="*/ 0 h 2951976"/>
                          <a:gd name="connsiteX3" fmla="*/ 10179682 w 10179682"/>
                          <a:gd name="connsiteY3" fmla="*/ 492006 h 2951976"/>
                          <a:gd name="connsiteX4" fmla="*/ 10179682 w 10179682"/>
                          <a:gd name="connsiteY4" fmla="*/ 2459970 h 2951976"/>
                          <a:gd name="connsiteX5" fmla="*/ 9687676 w 10179682"/>
                          <a:gd name="connsiteY5" fmla="*/ 2951976 h 2951976"/>
                          <a:gd name="connsiteX6" fmla="*/ 492006 w 10179682"/>
                          <a:gd name="connsiteY6" fmla="*/ 2951976 h 2951976"/>
                          <a:gd name="connsiteX7" fmla="*/ 0 w 10179682"/>
                          <a:gd name="connsiteY7" fmla="*/ 2459970 h 2951976"/>
                          <a:gd name="connsiteX8" fmla="*/ 0 w 10179682"/>
                          <a:gd name="connsiteY8" fmla="*/ 492006 h 295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9682" h="2951976" fill="none" extrusionOk="0">
                            <a:moveTo>
                              <a:pt x="0" y="492006"/>
                            </a:moveTo>
                            <a:cubicBezTo>
                              <a:pt x="5244" y="186455"/>
                              <a:pt x="177954" y="23432"/>
                              <a:pt x="492006" y="0"/>
                            </a:cubicBezTo>
                            <a:cubicBezTo>
                              <a:pt x="3306241" y="-73180"/>
                              <a:pt x="8758398" y="86135"/>
                              <a:pt x="9687676" y="0"/>
                            </a:cubicBezTo>
                            <a:cubicBezTo>
                              <a:pt x="9975157" y="4690"/>
                              <a:pt x="10140067" y="202485"/>
                              <a:pt x="10179682" y="492006"/>
                            </a:cubicBezTo>
                            <a:cubicBezTo>
                              <a:pt x="10335592" y="1174240"/>
                              <a:pt x="10040188" y="2210601"/>
                              <a:pt x="10179682" y="2459970"/>
                            </a:cubicBezTo>
                            <a:cubicBezTo>
                              <a:pt x="10158499" y="2729394"/>
                              <a:pt x="9982648" y="2922838"/>
                              <a:pt x="9687676" y="2951976"/>
                            </a:cubicBezTo>
                            <a:cubicBezTo>
                              <a:pt x="5552931" y="2996836"/>
                              <a:pt x="3643531" y="3069598"/>
                              <a:pt x="492006" y="2951976"/>
                            </a:cubicBezTo>
                            <a:cubicBezTo>
                              <a:pt x="215740" y="2961701"/>
                              <a:pt x="34991" y="2711511"/>
                              <a:pt x="0" y="2459970"/>
                            </a:cubicBezTo>
                            <a:cubicBezTo>
                              <a:pt x="-60313" y="1717074"/>
                              <a:pt x="168062" y="1077754"/>
                              <a:pt x="0" y="492006"/>
                            </a:cubicBezTo>
                            <a:close/>
                          </a:path>
                          <a:path w="10179682" h="2951976" stroke="0" extrusionOk="0">
                            <a:moveTo>
                              <a:pt x="0" y="492006"/>
                            </a:moveTo>
                            <a:cubicBezTo>
                              <a:pt x="4732" y="250283"/>
                              <a:pt x="200403" y="-25129"/>
                              <a:pt x="492006" y="0"/>
                            </a:cubicBezTo>
                            <a:cubicBezTo>
                              <a:pt x="2487564" y="33707"/>
                              <a:pt x="7335372" y="-162475"/>
                              <a:pt x="9687676" y="0"/>
                            </a:cubicBezTo>
                            <a:cubicBezTo>
                              <a:pt x="9971259" y="-3641"/>
                              <a:pt x="10144633" y="246513"/>
                              <a:pt x="10179682" y="492006"/>
                            </a:cubicBezTo>
                            <a:cubicBezTo>
                              <a:pt x="10083493" y="1019306"/>
                              <a:pt x="10233197" y="1869416"/>
                              <a:pt x="10179682" y="2459970"/>
                            </a:cubicBezTo>
                            <a:cubicBezTo>
                              <a:pt x="10211767" y="2758500"/>
                              <a:pt x="9945961" y="2945410"/>
                              <a:pt x="9687676" y="2951976"/>
                            </a:cubicBezTo>
                            <a:cubicBezTo>
                              <a:pt x="6466212" y="3004827"/>
                              <a:pt x="2409298" y="3074258"/>
                              <a:pt x="492006" y="2951976"/>
                            </a:cubicBezTo>
                            <a:cubicBezTo>
                              <a:pt x="227758" y="2993061"/>
                              <a:pt x="7074" y="2732329"/>
                              <a:pt x="0" y="2459970"/>
                            </a:cubicBezTo>
                            <a:cubicBezTo>
                              <a:pt x="41338" y="1849391"/>
                              <a:pt x="-94415" y="1329731"/>
                              <a:pt x="0" y="49200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grpSp>
        <p:sp>
          <p:nvSpPr>
            <p:cNvPr id="4" name="TextBox 3">
              <a:extLst>
                <a:ext uri="{FF2B5EF4-FFF2-40B4-BE49-F238E27FC236}">
                  <a16:creationId xmlns:a16="http://schemas.microsoft.com/office/drawing/2014/main" xmlns="" id="{7B7A44BD-6FCA-4712-9AB8-EFD505BBEA0F}"/>
                </a:ext>
              </a:extLst>
            </p:cNvPr>
            <p:cNvSpPr txBox="1"/>
            <p:nvPr/>
          </p:nvSpPr>
          <p:spPr>
            <a:xfrm>
              <a:off x="1686813" y="3737440"/>
              <a:ext cx="9616172" cy="2643159"/>
            </a:xfrm>
            <a:prstGeom prst="rect">
              <a:avLst/>
            </a:prstGeom>
            <a:noFill/>
          </p:spPr>
          <p:txBody>
            <a:bodyPr wrap="square" rtlCol="0">
              <a:spAutoFit/>
            </a:bodyPr>
            <a:lstStyle/>
            <a:p>
              <a:pPr marL="0" marR="0" algn="just">
                <a:lnSpc>
                  <a:spcPct val="120000"/>
                </a:lnSpc>
                <a:spcBef>
                  <a:spcPts val="0"/>
                </a:spcBef>
                <a:spcAft>
                  <a:spcPts val="0"/>
                </a:spcAft>
              </a:pPr>
              <a:r>
                <a:rPr lang="nl-NL" sz="2800" dirty="0">
                  <a:solidFill>
                    <a:srgbClr val="FF0000"/>
                  </a:solidFill>
                  <a:effectLst/>
                  <a:ea typeface="Calibri" panose="020F0502020204030204" pitchFamily="34" charset="0"/>
                  <a:cs typeface="Times New Roman" panose="02020603050405020304" pitchFamily="18" charset="0"/>
                </a:rPr>
                <a:t>Các chú bộ đội biên phòng đang cưỡi ngựa đi tuần tra để bảo vệ vùng biên giới. Công việc này rất vất vả vì bất kể lúc nào (đêm khuya, sáng sớm) và dù thời tiết xấu thế nào (sớm rừng mù sương, đêm đông giá buốt) các chú vẫn phải làm nhiệm vụ được phân công.</a:t>
              </a:r>
              <a:endParaRPr lang="en-US" sz="2800" dirty="0">
                <a:solidFill>
                  <a:srgbClr val="FF0000"/>
                </a:solidFill>
                <a:effectLst/>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a16="http://schemas.microsoft.com/office/drawing/2014/main" xmlns="" id="{92A53867-6BDF-3F27-1E73-D801C18EA4DC}"/>
              </a:ext>
            </a:extLst>
          </p:cNvPr>
          <p:cNvPicPr>
            <a:picLocks noChangeAspect="1"/>
          </p:cNvPicPr>
          <p:nvPr/>
        </p:nvPicPr>
        <p:blipFill>
          <a:blip r:embed="rId6"/>
          <a:stretch>
            <a:fillRect/>
          </a:stretch>
        </p:blipFill>
        <p:spPr>
          <a:xfrm>
            <a:off x="-572915" y="0"/>
            <a:ext cx="12034547" cy="1383912"/>
          </a:xfrm>
          <a:prstGeom prst="rect">
            <a:avLst/>
          </a:prstGeom>
        </p:spPr>
      </p:pic>
    </p:spTree>
    <p:extLst>
      <p:ext uri="{BB962C8B-B14F-4D97-AF65-F5344CB8AC3E}">
        <p14:creationId xmlns:p14="http://schemas.microsoft.com/office/powerpoint/2010/main" val="2129953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xmlns=""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069" y="971976"/>
            <a:ext cx="2373512" cy="1493637"/>
          </a:xfrm>
          <a:prstGeom prst="rect">
            <a:avLst/>
          </a:prstGeom>
        </p:spPr>
      </p:pic>
      <p:grpSp>
        <p:nvGrpSpPr>
          <p:cNvPr id="5" name="Group 4">
            <a:extLst>
              <a:ext uri="{FF2B5EF4-FFF2-40B4-BE49-F238E27FC236}">
                <a16:creationId xmlns:a16="http://schemas.microsoft.com/office/drawing/2014/main" xmlns="" id="{6A7BF290-2906-4AEC-9CA0-242DFE1B4A2E}"/>
              </a:ext>
            </a:extLst>
          </p:cNvPr>
          <p:cNvGrpSpPr/>
          <p:nvPr/>
        </p:nvGrpSpPr>
        <p:grpSpPr>
          <a:xfrm>
            <a:off x="-147145" y="2788852"/>
            <a:ext cx="12034345" cy="3738072"/>
            <a:chOff x="364965" y="2746943"/>
            <a:chExt cx="11126520" cy="3738072"/>
          </a:xfrm>
        </p:grpSpPr>
        <p:grpSp>
          <p:nvGrpSpPr>
            <p:cNvPr id="3" name="Group 2">
              <a:extLst>
                <a:ext uri="{FF2B5EF4-FFF2-40B4-BE49-F238E27FC236}">
                  <a16:creationId xmlns:a16="http://schemas.microsoft.com/office/drawing/2014/main" xmlns="" id="{3AA5C37B-FBA1-4C29-AE32-D64BFDDB0A4C}"/>
                </a:ext>
              </a:extLst>
            </p:cNvPr>
            <p:cNvGrpSpPr/>
            <p:nvPr/>
          </p:nvGrpSpPr>
          <p:grpSpPr>
            <a:xfrm>
              <a:off x="364965" y="2746943"/>
              <a:ext cx="11126520" cy="3738072"/>
              <a:chOff x="592708" y="2229520"/>
              <a:chExt cx="11126520" cy="3738072"/>
            </a:xfrm>
          </p:grpSpPr>
          <p:sp>
            <p:nvSpPr>
              <p:cNvPr id="15" name="Rectangle: Rounded Corners 22">
                <a:extLst>
                  <a:ext uri="{FF2B5EF4-FFF2-40B4-BE49-F238E27FC236}">
                    <a16:creationId xmlns:a16="http://schemas.microsoft.com/office/drawing/2014/main" xmlns="" id="{824C7D04-1AEF-40DD-8B7A-A1EEB821D57E}"/>
                  </a:ext>
                </a:extLst>
              </p:cNvPr>
              <p:cNvSpPr/>
              <p:nvPr/>
            </p:nvSpPr>
            <p:spPr>
              <a:xfrm>
                <a:off x="1452375" y="2983375"/>
                <a:ext cx="10266853" cy="2984217"/>
              </a:xfrm>
              <a:custGeom>
                <a:avLst/>
                <a:gdLst>
                  <a:gd name="connsiteX0" fmla="*/ 0 w 10266853"/>
                  <a:gd name="connsiteY0" fmla="*/ 364274 h 2185603"/>
                  <a:gd name="connsiteX1" fmla="*/ 364274 w 10266853"/>
                  <a:gd name="connsiteY1" fmla="*/ 0 h 2185603"/>
                  <a:gd name="connsiteX2" fmla="*/ 9902579 w 10266853"/>
                  <a:gd name="connsiteY2" fmla="*/ 0 h 2185603"/>
                  <a:gd name="connsiteX3" fmla="*/ 10266853 w 10266853"/>
                  <a:gd name="connsiteY3" fmla="*/ 364274 h 2185603"/>
                  <a:gd name="connsiteX4" fmla="*/ 10266853 w 10266853"/>
                  <a:gd name="connsiteY4" fmla="*/ 1821329 h 2185603"/>
                  <a:gd name="connsiteX5" fmla="*/ 9902579 w 10266853"/>
                  <a:gd name="connsiteY5" fmla="*/ 2185603 h 2185603"/>
                  <a:gd name="connsiteX6" fmla="*/ 364274 w 10266853"/>
                  <a:gd name="connsiteY6" fmla="*/ 2185603 h 2185603"/>
                  <a:gd name="connsiteX7" fmla="*/ 0 w 10266853"/>
                  <a:gd name="connsiteY7" fmla="*/ 1821329 h 2185603"/>
                  <a:gd name="connsiteX8" fmla="*/ 0 w 10266853"/>
                  <a:gd name="connsiteY8" fmla="*/ 364274 h 218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853" h="2185603" fill="none" extrusionOk="0">
                    <a:moveTo>
                      <a:pt x="0" y="364274"/>
                    </a:moveTo>
                    <a:cubicBezTo>
                      <a:pt x="1037" y="156405"/>
                      <a:pt x="143213" y="11005"/>
                      <a:pt x="364274" y="0"/>
                    </a:cubicBezTo>
                    <a:cubicBezTo>
                      <a:pt x="4951428" y="-73180"/>
                      <a:pt x="8636232" y="86135"/>
                      <a:pt x="9902579" y="0"/>
                    </a:cubicBezTo>
                    <a:cubicBezTo>
                      <a:pt x="10137784" y="10129"/>
                      <a:pt x="10238492" y="150352"/>
                      <a:pt x="10266853" y="364274"/>
                    </a:cubicBezTo>
                    <a:cubicBezTo>
                      <a:pt x="10379637" y="902949"/>
                      <a:pt x="10236957" y="1562068"/>
                      <a:pt x="10266853" y="1821329"/>
                    </a:cubicBezTo>
                    <a:cubicBezTo>
                      <a:pt x="10230905" y="2018604"/>
                      <a:pt x="10125016" y="2158960"/>
                      <a:pt x="9902579" y="2185603"/>
                    </a:cubicBezTo>
                    <a:cubicBezTo>
                      <a:pt x="7329921" y="2230463"/>
                      <a:pt x="1470733" y="2303225"/>
                      <a:pt x="364274" y="2185603"/>
                    </a:cubicBezTo>
                    <a:cubicBezTo>
                      <a:pt x="157993" y="2196525"/>
                      <a:pt x="9093" y="2017266"/>
                      <a:pt x="0" y="1821329"/>
                    </a:cubicBezTo>
                    <a:cubicBezTo>
                      <a:pt x="-33891" y="1200131"/>
                      <a:pt x="29144" y="626745"/>
                      <a:pt x="0" y="364274"/>
                    </a:cubicBezTo>
                    <a:close/>
                  </a:path>
                  <a:path w="10266853" h="2185603" stroke="0" extrusionOk="0">
                    <a:moveTo>
                      <a:pt x="0" y="364274"/>
                    </a:moveTo>
                    <a:cubicBezTo>
                      <a:pt x="5149" y="195739"/>
                      <a:pt x="161237" y="-2343"/>
                      <a:pt x="364274" y="0"/>
                    </a:cubicBezTo>
                    <a:cubicBezTo>
                      <a:pt x="3699400" y="33707"/>
                      <a:pt x="5649474" y="-162475"/>
                      <a:pt x="9902579" y="0"/>
                    </a:cubicBezTo>
                    <a:cubicBezTo>
                      <a:pt x="10107984" y="-1297"/>
                      <a:pt x="10247925" y="177259"/>
                      <a:pt x="10266853" y="364274"/>
                    </a:cubicBezTo>
                    <a:cubicBezTo>
                      <a:pt x="10254859" y="1056414"/>
                      <a:pt x="10224889" y="1463724"/>
                      <a:pt x="10266853" y="1821329"/>
                    </a:cubicBezTo>
                    <a:cubicBezTo>
                      <a:pt x="10296601" y="2047362"/>
                      <a:pt x="10089731" y="2178749"/>
                      <a:pt x="9902579" y="2185603"/>
                    </a:cubicBezTo>
                    <a:cubicBezTo>
                      <a:pt x="8590386" y="2238454"/>
                      <a:pt x="1332932" y="2307885"/>
                      <a:pt x="364274" y="2185603"/>
                    </a:cubicBezTo>
                    <a:cubicBezTo>
                      <a:pt x="167876" y="2211888"/>
                      <a:pt x="29741" y="2025168"/>
                      <a:pt x="0" y="1821329"/>
                    </a:cubicBezTo>
                    <a:cubicBezTo>
                      <a:pt x="-51838" y="1433224"/>
                      <a:pt x="-66265" y="815250"/>
                      <a:pt x="0" y="364274"/>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11104537"/>
                          <a:gd name="connsiteY0" fmla="*/ 497378 h 2984217"/>
                          <a:gd name="connsiteX1" fmla="*/ 393995 w 11104537"/>
                          <a:gd name="connsiteY1" fmla="*/ 0 h 2984217"/>
                          <a:gd name="connsiteX2" fmla="*/ 10710541 w 11104537"/>
                          <a:gd name="connsiteY2" fmla="*/ 0 h 2984217"/>
                          <a:gd name="connsiteX3" fmla="*/ 11104537 w 11104537"/>
                          <a:gd name="connsiteY3" fmla="*/ 497378 h 2984217"/>
                          <a:gd name="connsiteX4" fmla="*/ 11104537 w 11104537"/>
                          <a:gd name="connsiteY4" fmla="*/ 2486838 h 2984217"/>
                          <a:gd name="connsiteX5" fmla="*/ 10710541 w 11104537"/>
                          <a:gd name="connsiteY5" fmla="*/ 2984217 h 2984217"/>
                          <a:gd name="connsiteX6" fmla="*/ 393995 w 11104537"/>
                          <a:gd name="connsiteY6" fmla="*/ 2984217 h 2984217"/>
                          <a:gd name="connsiteX7" fmla="*/ 0 w 11104537"/>
                          <a:gd name="connsiteY7" fmla="*/ 2486838 h 2984217"/>
                          <a:gd name="connsiteX8" fmla="*/ 0 w 11104537"/>
                          <a:gd name="connsiteY8" fmla="*/ 497378 h 2984217"/>
                          <a:gd name="connsiteX0" fmla="*/ 0 w 11104537"/>
                          <a:gd name="connsiteY0" fmla="*/ 497378 h 2984217"/>
                          <a:gd name="connsiteX1" fmla="*/ 393995 w 11104537"/>
                          <a:gd name="connsiteY1" fmla="*/ 0 h 2984217"/>
                          <a:gd name="connsiteX2" fmla="*/ 10710541 w 11104537"/>
                          <a:gd name="connsiteY2" fmla="*/ 0 h 2984217"/>
                          <a:gd name="connsiteX3" fmla="*/ 11104537 w 11104537"/>
                          <a:gd name="connsiteY3" fmla="*/ 497378 h 2984217"/>
                          <a:gd name="connsiteX4" fmla="*/ 11104537 w 11104537"/>
                          <a:gd name="connsiteY4" fmla="*/ 2486838 h 2984217"/>
                          <a:gd name="connsiteX5" fmla="*/ 10710541 w 11104537"/>
                          <a:gd name="connsiteY5" fmla="*/ 2984217 h 2984217"/>
                          <a:gd name="connsiteX6" fmla="*/ 393995 w 11104537"/>
                          <a:gd name="connsiteY6" fmla="*/ 2984217 h 2984217"/>
                          <a:gd name="connsiteX7" fmla="*/ 0 w 11104537"/>
                          <a:gd name="connsiteY7" fmla="*/ 2486838 h 2984217"/>
                          <a:gd name="connsiteX8" fmla="*/ 0 w 11104537"/>
                          <a:gd name="connsiteY8" fmla="*/ 497378 h 29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4537" h="2984217" fill="none" extrusionOk="0">
                            <a:moveTo>
                              <a:pt x="0" y="497378"/>
                            </a:moveTo>
                            <a:cubicBezTo>
                              <a:pt x="6672" y="177752"/>
                              <a:pt x="113476" y="37958"/>
                              <a:pt x="393995" y="0"/>
                            </a:cubicBezTo>
                            <a:cubicBezTo>
                              <a:pt x="5364603" y="49229"/>
                              <a:pt x="9441211" y="244398"/>
                              <a:pt x="10710541" y="0"/>
                            </a:cubicBezTo>
                            <a:cubicBezTo>
                              <a:pt x="10974817" y="16771"/>
                              <a:pt x="11059369" y="198781"/>
                              <a:pt x="11104537" y="497378"/>
                            </a:cubicBezTo>
                            <a:cubicBezTo>
                              <a:pt x="11194241" y="1246960"/>
                              <a:pt x="11033147" y="2133307"/>
                              <a:pt x="11104537" y="2486838"/>
                            </a:cubicBezTo>
                            <a:cubicBezTo>
                              <a:pt x="11025092" y="2751786"/>
                              <a:pt x="10965532" y="2929781"/>
                              <a:pt x="10710541" y="2984217"/>
                            </a:cubicBezTo>
                            <a:cubicBezTo>
                              <a:pt x="7986697" y="3036737"/>
                              <a:pt x="1606712" y="3165610"/>
                              <a:pt x="393995" y="2984217"/>
                            </a:cubicBezTo>
                            <a:cubicBezTo>
                              <a:pt x="149261" y="3045451"/>
                              <a:pt x="17378" y="2750018"/>
                              <a:pt x="0" y="2486838"/>
                            </a:cubicBezTo>
                            <a:cubicBezTo>
                              <a:pt x="18863" y="1663756"/>
                              <a:pt x="-15802" y="868056"/>
                              <a:pt x="0" y="497378"/>
                            </a:cubicBezTo>
                            <a:close/>
                          </a:path>
                          <a:path w="11104537" h="2984217" stroke="0" extrusionOk="0">
                            <a:moveTo>
                              <a:pt x="0" y="497378"/>
                            </a:moveTo>
                            <a:cubicBezTo>
                              <a:pt x="747" y="249852"/>
                              <a:pt x="159067" y="35914"/>
                              <a:pt x="393995" y="0"/>
                            </a:cubicBezTo>
                            <a:cubicBezTo>
                              <a:pt x="3954014" y="-260299"/>
                              <a:pt x="6228382" y="-231152"/>
                              <a:pt x="10710541" y="0"/>
                            </a:cubicBezTo>
                            <a:cubicBezTo>
                              <a:pt x="10934620" y="5756"/>
                              <a:pt x="11096619" y="260244"/>
                              <a:pt x="11104537" y="497378"/>
                            </a:cubicBezTo>
                            <a:cubicBezTo>
                              <a:pt x="11078337" y="1406408"/>
                              <a:pt x="11136601" y="1998898"/>
                              <a:pt x="11104537" y="2486838"/>
                            </a:cubicBezTo>
                            <a:cubicBezTo>
                              <a:pt x="11124547" y="2810030"/>
                              <a:pt x="10949471" y="2970067"/>
                              <a:pt x="10710541" y="2984217"/>
                            </a:cubicBezTo>
                            <a:cubicBezTo>
                              <a:pt x="9232186" y="2974472"/>
                              <a:pt x="1411902" y="3151077"/>
                              <a:pt x="393995" y="2984217"/>
                            </a:cubicBezTo>
                            <a:cubicBezTo>
                              <a:pt x="180272" y="3039207"/>
                              <a:pt x="25153" y="2752521"/>
                              <a:pt x="0" y="2486838"/>
                            </a:cubicBezTo>
                            <a:cubicBezTo>
                              <a:pt x="16263" y="2041337"/>
                              <a:pt x="-113463" y="1143397"/>
                              <a:pt x="0" y="497378"/>
                            </a:cubicBezTo>
                            <a:close/>
                          </a:path>
                          <a:path w="11104537" h="2984217" fill="none" stroke="0" extrusionOk="0">
                            <a:moveTo>
                              <a:pt x="0" y="497378"/>
                            </a:moveTo>
                            <a:cubicBezTo>
                              <a:pt x="2837" y="224436"/>
                              <a:pt x="149420" y="8102"/>
                              <a:pt x="393995" y="0"/>
                            </a:cubicBezTo>
                            <a:cubicBezTo>
                              <a:pt x="5384348" y="-254805"/>
                              <a:pt x="9419300" y="83130"/>
                              <a:pt x="10710541" y="0"/>
                            </a:cubicBezTo>
                            <a:cubicBezTo>
                              <a:pt x="10973473" y="11208"/>
                              <a:pt x="11061080" y="214856"/>
                              <a:pt x="11104537" y="497378"/>
                            </a:cubicBezTo>
                            <a:cubicBezTo>
                              <a:pt x="11229881" y="1237989"/>
                              <a:pt x="11121278" y="2119049"/>
                              <a:pt x="11104537" y="2486838"/>
                            </a:cubicBezTo>
                            <a:cubicBezTo>
                              <a:pt x="11098306" y="2783471"/>
                              <a:pt x="10937612" y="2941236"/>
                              <a:pt x="10710541" y="2984217"/>
                            </a:cubicBezTo>
                            <a:cubicBezTo>
                              <a:pt x="7859543" y="2986256"/>
                              <a:pt x="1566920" y="3178251"/>
                              <a:pt x="393995" y="2984217"/>
                            </a:cubicBezTo>
                            <a:cubicBezTo>
                              <a:pt x="172729" y="3009271"/>
                              <a:pt x="21552" y="2755417"/>
                              <a:pt x="0" y="2486838"/>
                            </a:cubicBezTo>
                            <a:cubicBezTo>
                              <a:pt x="-55786" y="1638796"/>
                              <a:pt x="64258" y="856405"/>
                              <a:pt x="0" y="4973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grpSp>
        <p:sp>
          <p:nvSpPr>
            <p:cNvPr id="4" name="TextBox 3">
              <a:extLst>
                <a:ext uri="{FF2B5EF4-FFF2-40B4-BE49-F238E27FC236}">
                  <a16:creationId xmlns:a16="http://schemas.microsoft.com/office/drawing/2014/main" xmlns="" id="{7B7A44BD-6FCA-4712-9AB8-EFD505BBEA0F}"/>
                </a:ext>
              </a:extLst>
            </p:cNvPr>
            <p:cNvSpPr txBox="1"/>
            <p:nvPr/>
          </p:nvSpPr>
          <p:spPr>
            <a:xfrm>
              <a:off x="1441660" y="3715368"/>
              <a:ext cx="9866403" cy="2643159"/>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2800" dirty="0">
                  <a:effectLst/>
                  <a:ea typeface="Calibri" panose="020F0502020204030204" pitchFamily="34" charset="0"/>
                  <a:cs typeface="Times New Roman" panose="02020603050405020304" pitchFamily="18" charset="0"/>
                </a:rPr>
                <a:t>Hình ảnh dùng để miêu tả ngựa biên phòng: phi nhanh như bay; phăm phăm bốn vó như băm xuống mặt đường; chân như sắt thép; vó như có mắt chẳng vấp ngã bao giờ.</a:t>
              </a:r>
              <a:endParaRPr lang="en-US" sz="2800" dirty="0">
                <a:effectLst/>
                <a:ea typeface="Calibri" panose="020F0502020204030204" pitchFamily="34"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effectLst/>
                  <a:ea typeface="Calibri" panose="020F0502020204030204" pitchFamily="34" charset="0"/>
                  <a:cs typeface="Times New Roman" panose="02020603050405020304" pitchFamily="18" charset="0"/>
                </a:rPr>
                <a:t>Những hình ảnh đấy gợi cảm nghĩ ngựa biên phòng rất đẹp, khỏe mạnh, dẻo dai, hùng dũng, oai phong, gan dạ,...</a:t>
              </a:r>
              <a:endParaRPr lang="en-US" sz="2800" dirty="0">
                <a:effectLst/>
                <a:ea typeface="Calibri" panose="020F0502020204030204" pitchFamily="34" charset="0"/>
                <a:cs typeface="Times New Roman" panose="02020603050405020304" pitchFamily="18" charset="0"/>
              </a:endParaRPr>
            </a:p>
          </p:txBody>
        </p:sp>
      </p:grpSp>
      <p:sp>
        <p:nvSpPr>
          <p:cNvPr id="11" name="Rectangle: Rounded Corners 8">
            <a:extLst>
              <a:ext uri="{FF2B5EF4-FFF2-40B4-BE49-F238E27FC236}">
                <a16:creationId xmlns:a16="http://schemas.microsoft.com/office/drawing/2014/main" xmlns="" id="{57874147-95BE-46AA-A53E-A29B629A9458}"/>
              </a:ext>
            </a:extLst>
          </p:cNvPr>
          <p:cNvSpPr/>
          <p:nvPr/>
        </p:nvSpPr>
        <p:spPr>
          <a:xfrm>
            <a:off x="2963917" y="1343511"/>
            <a:ext cx="9037511" cy="1185998"/>
          </a:xfrm>
          <a:custGeom>
            <a:avLst/>
            <a:gdLst>
              <a:gd name="connsiteX0" fmla="*/ 0 w 8606861"/>
              <a:gd name="connsiteY0" fmla="*/ 289633 h 1185998"/>
              <a:gd name="connsiteX1" fmla="*/ 289633 w 8606861"/>
              <a:gd name="connsiteY1" fmla="*/ 0 h 1185998"/>
              <a:gd name="connsiteX2" fmla="*/ 8317228 w 8606861"/>
              <a:gd name="connsiteY2" fmla="*/ 0 h 1185998"/>
              <a:gd name="connsiteX3" fmla="*/ 8606861 w 8606861"/>
              <a:gd name="connsiteY3" fmla="*/ 289633 h 1185998"/>
              <a:gd name="connsiteX4" fmla="*/ 8606861 w 8606861"/>
              <a:gd name="connsiteY4" fmla="*/ 896365 h 1185998"/>
              <a:gd name="connsiteX5" fmla="*/ 8317228 w 8606861"/>
              <a:gd name="connsiteY5" fmla="*/ 1185998 h 1185998"/>
              <a:gd name="connsiteX6" fmla="*/ 289633 w 8606861"/>
              <a:gd name="connsiteY6" fmla="*/ 1185998 h 1185998"/>
              <a:gd name="connsiteX7" fmla="*/ 0 w 8606861"/>
              <a:gd name="connsiteY7" fmla="*/ 896365 h 1185998"/>
              <a:gd name="connsiteX8" fmla="*/ 0 w 8606861"/>
              <a:gd name="connsiteY8" fmla="*/ 289633 h 11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6861" h="1185998" fill="none" extrusionOk="0">
                <a:moveTo>
                  <a:pt x="0" y="289633"/>
                </a:moveTo>
                <a:cubicBezTo>
                  <a:pt x="-835" y="132599"/>
                  <a:pt x="105081" y="-16526"/>
                  <a:pt x="289633" y="0"/>
                </a:cubicBezTo>
                <a:cubicBezTo>
                  <a:pt x="2163284" y="-35273"/>
                  <a:pt x="6515665" y="-144294"/>
                  <a:pt x="8317228" y="0"/>
                </a:cubicBezTo>
                <a:cubicBezTo>
                  <a:pt x="8479520" y="710"/>
                  <a:pt x="8596963" y="121327"/>
                  <a:pt x="8606861" y="289633"/>
                </a:cubicBezTo>
                <a:cubicBezTo>
                  <a:pt x="8624521" y="431020"/>
                  <a:pt x="8606454" y="739672"/>
                  <a:pt x="8606861" y="896365"/>
                </a:cubicBezTo>
                <a:cubicBezTo>
                  <a:pt x="8628920" y="1039644"/>
                  <a:pt x="8498231" y="1163185"/>
                  <a:pt x="8317228" y="1185998"/>
                </a:cubicBezTo>
                <a:cubicBezTo>
                  <a:pt x="4466409" y="1263523"/>
                  <a:pt x="2074774" y="1142295"/>
                  <a:pt x="289633" y="1185998"/>
                </a:cubicBezTo>
                <a:cubicBezTo>
                  <a:pt x="109656" y="1180452"/>
                  <a:pt x="-14894" y="1056121"/>
                  <a:pt x="0" y="896365"/>
                </a:cubicBezTo>
                <a:cubicBezTo>
                  <a:pt x="-3763" y="648295"/>
                  <a:pt x="-30615" y="542999"/>
                  <a:pt x="0" y="289633"/>
                </a:cubicBezTo>
                <a:close/>
              </a:path>
              <a:path w="8606861" h="1185998" stroke="0" extrusionOk="0">
                <a:moveTo>
                  <a:pt x="0" y="289633"/>
                </a:moveTo>
                <a:cubicBezTo>
                  <a:pt x="-4541" y="113981"/>
                  <a:pt x="127916" y="1423"/>
                  <a:pt x="289633" y="0"/>
                </a:cubicBezTo>
                <a:cubicBezTo>
                  <a:pt x="1586626" y="-95379"/>
                  <a:pt x="5315097" y="58096"/>
                  <a:pt x="8317228" y="0"/>
                </a:cubicBezTo>
                <a:cubicBezTo>
                  <a:pt x="8462344" y="-10450"/>
                  <a:pt x="8592299" y="119207"/>
                  <a:pt x="8606861" y="289633"/>
                </a:cubicBezTo>
                <a:cubicBezTo>
                  <a:pt x="8629159" y="461190"/>
                  <a:pt x="8558187" y="654533"/>
                  <a:pt x="8606861" y="896365"/>
                </a:cubicBezTo>
                <a:cubicBezTo>
                  <a:pt x="8624599" y="1035241"/>
                  <a:pt x="8470858" y="1179692"/>
                  <a:pt x="8317228" y="1185998"/>
                </a:cubicBezTo>
                <a:cubicBezTo>
                  <a:pt x="6078875" y="1126092"/>
                  <a:pt x="1809580" y="1268512"/>
                  <a:pt x="289633" y="1185998"/>
                </a:cubicBezTo>
                <a:cubicBezTo>
                  <a:pt x="122365" y="1187805"/>
                  <a:pt x="-21108" y="1077748"/>
                  <a:pt x="0" y="896365"/>
                </a:cubicBezTo>
                <a:cubicBezTo>
                  <a:pt x="-15072" y="599943"/>
                  <a:pt x="26530" y="460623"/>
                  <a:pt x="0" y="289633"/>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037511"/>
                      <a:gd name="connsiteY0" fmla="*/ 289633 h 1185998"/>
                      <a:gd name="connsiteX1" fmla="*/ 289633 w 9037511"/>
                      <a:gd name="connsiteY1" fmla="*/ 0 h 1185998"/>
                      <a:gd name="connsiteX2" fmla="*/ 8747878 w 9037511"/>
                      <a:gd name="connsiteY2" fmla="*/ 0 h 1185998"/>
                      <a:gd name="connsiteX3" fmla="*/ 9037511 w 9037511"/>
                      <a:gd name="connsiteY3" fmla="*/ 289633 h 1185998"/>
                      <a:gd name="connsiteX4" fmla="*/ 9037511 w 9037511"/>
                      <a:gd name="connsiteY4" fmla="*/ 896365 h 1185998"/>
                      <a:gd name="connsiteX5" fmla="*/ 8747878 w 9037511"/>
                      <a:gd name="connsiteY5" fmla="*/ 1185998 h 1185998"/>
                      <a:gd name="connsiteX6" fmla="*/ 289633 w 9037511"/>
                      <a:gd name="connsiteY6" fmla="*/ 1185998 h 1185998"/>
                      <a:gd name="connsiteX7" fmla="*/ 0 w 9037511"/>
                      <a:gd name="connsiteY7" fmla="*/ 896365 h 1185998"/>
                      <a:gd name="connsiteX8" fmla="*/ 0 w 9037511"/>
                      <a:gd name="connsiteY8" fmla="*/ 289633 h 11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7511" h="1185998" fill="none" extrusionOk="0">
                        <a:moveTo>
                          <a:pt x="0" y="289633"/>
                        </a:moveTo>
                        <a:cubicBezTo>
                          <a:pt x="-835" y="132599"/>
                          <a:pt x="105081" y="-16526"/>
                          <a:pt x="289633" y="0"/>
                        </a:cubicBezTo>
                        <a:cubicBezTo>
                          <a:pt x="4308484" y="-35273"/>
                          <a:pt x="7422845" y="-144294"/>
                          <a:pt x="8747878" y="0"/>
                        </a:cubicBezTo>
                        <a:cubicBezTo>
                          <a:pt x="8910170" y="710"/>
                          <a:pt x="9027613" y="121327"/>
                          <a:pt x="9037511" y="289633"/>
                        </a:cubicBezTo>
                        <a:cubicBezTo>
                          <a:pt x="9055171" y="431020"/>
                          <a:pt x="9037104" y="739672"/>
                          <a:pt x="9037511" y="896365"/>
                        </a:cubicBezTo>
                        <a:cubicBezTo>
                          <a:pt x="9059570" y="1039644"/>
                          <a:pt x="8928881" y="1163185"/>
                          <a:pt x="8747878" y="1185998"/>
                        </a:cubicBezTo>
                        <a:cubicBezTo>
                          <a:pt x="5852539" y="1263523"/>
                          <a:pt x="2165981" y="1142295"/>
                          <a:pt x="289633" y="1185998"/>
                        </a:cubicBezTo>
                        <a:cubicBezTo>
                          <a:pt x="109656" y="1180452"/>
                          <a:pt x="-14894" y="1056121"/>
                          <a:pt x="0" y="896365"/>
                        </a:cubicBezTo>
                        <a:cubicBezTo>
                          <a:pt x="-3763" y="648295"/>
                          <a:pt x="-30615" y="542999"/>
                          <a:pt x="0" y="289633"/>
                        </a:cubicBezTo>
                        <a:close/>
                      </a:path>
                      <a:path w="9037511" h="1185998" stroke="0" extrusionOk="0">
                        <a:moveTo>
                          <a:pt x="0" y="289633"/>
                        </a:moveTo>
                        <a:cubicBezTo>
                          <a:pt x="-4541" y="113981"/>
                          <a:pt x="127916" y="1423"/>
                          <a:pt x="289633" y="0"/>
                        </a:cubicBezTo>
                        <a:cubicBezTo>
                          <a:pt x="2555707" y="-95379"/>
                          <a:pt x="5153702" y="58096"/>
                          <a:pt x="8747878" y="0"/>
                        </a:cubicBezTo>
                        <a:cubicBezTo>
                          <a:pt x="8892994" y="-10450"/>
                          <a:pt x="9022949" y="119207"/>
                          <a:pt x="9037511" y="289633"/>
                        </a:cubicBezTo>
                        <a:cubicBezTo>
                          <a:pt x="9059809" y="461190"/>
                          <a:pt x="8988837" y="654533"/>
                          <a:pt x="9037511" y="896365"/>
                        </a:cubicBezTo>
                        <a:cubicBezTo>
                          <a:pt x="9055249" y="1035241"/>
                          <a:pt x="8901508" y="1179692"/>
                          <a:pt x="8747878" y="1185998"/>
                        </a:cubicBezTo>
                        <a:cubicBezTo>
                          <a:pt x="4622557" y="1126092"/>
                          <a:pt x="3798462" y="1268512"/>
                          <a:pt x="289633" y="1185998"/>
                        </a:cubicBezTo>
                        <a:cubicBezTo>
                          <a:pt x="122365" y="1187805"/>
                          <a:pt x="-21108" y="1077748"/>
                          <a:pt x="0" y="896365"/>
                        </a:cubicBezTo>
                        <a:cubicBezTo>
                          <a:pt x="-15072" y="599943"/>
                          <a:pt x="26530" y="460623"/>
                          <a:pt x="0" y="2896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600" b="1" i="1" dirty="0">
                <a:solidFill>
                  <a:srgbClr val="ED7D31">
                    <a:lumMod val="75000"/>
                  </a:srgbClr>
                </a:solidFill>
                <a:latin typeface="Calibri" panose="020F0502020204030204" pitchFamily="34" charset="0"/>
                <a:cs typeface="Calibri" panose="020F0502020204030204" pitchFamily="34" charset="0"/>
              </a:rPr>
              <a:t>2. </a:t>
            </a:r>
            <a:r>
              <a:rPr lang="vi-VN" sz="3600" b="1" i="1" dirty="0">
                <a:solidFill>
                  <a:srgbClr val="ED7D31">
                    <a:lumMod val="75000"/>
                  </a:srgbClr>
                </a:solidFill>
                <a:latin typeface="Calibri" panose="020F0502020204030204" pitchFamily="34" charset="0"/>
                <a:cs typeface="Calibri" panose="020F0502020204030204" pitchFamily="34" charset="0"/>
              </a:rPr>
              <a:t>Hình ảnh ngựa biên phòng được miêu tả thế nào? Hình ảnh đó gợi cho em cảm nghĩ gì? </a:t>
            </a:r>
            <a:endParaRPr kumimoji="0" lang="en-US" sz="36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13923EE6-CC7B-3EC0-54D7-141D00B6B5E5}"/>
              </a:ext>
            </a:extLst>
          </p:cNvPr>
          <p:cNvPicPr>
            <a:picLocks noChangeAspect="1"/>
          </p:cNvPicPr>
          <p:nvPr/>
        </p:nvPicPr>
        <p:blipFill>
          <a:blip r:embed="rId6"/>
          <a:stretch>
            <a:fillRect/>
          </a:stretch>
        </p:blipFill>
        <p:spPr>
          <a:xfrm>
            <a:off x="157453" y="77926"/>
            <a:ext cx="12034547" cy="1383912"/>
          </a:xfrm>
          <a:prstGeom prst="rect">
            <a:avLst/>
          </a:prstGeom>
        </p:spPr>
      </p:pic>
    </p:spTree>
    <p:extLst>
      <p:ext uri="{BB962C8B-B14F-4D97-AF65-F5344CB8AC3E}">
        <p14:creationId xmlns:p14="http://schemas.microsoft.com/office/powerpoint/2010/main" val="524538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t="-23000" r="-6000" b="-9000"/>
          </a:stretch>
        </a:blipFill>
        <a:effectLst/>
      </p:bgPr>
    </p:bg>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xmlns="" id="{195BA932-C910-2CAC-7D97-1093D896C0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042755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9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xmlns=""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6613" y="1765738"/>
            <a:ext cx="2242291" cy="1411060"/>
          </a:xfrm>
          <a:prstGeom prst="rect">
            <a:avLst/>
          </a:prstGeom>
        </p:spPr>
      </p:pic>
      <p:grpSp>
        <p:nvGrpSpPr>
          <p:cNvPr id="5" name="Group 4">
            <a:extLst>
              <a:ext uri="{FF2B5EF4-FFF2-40B4-BE49-F238E27FC236}">
                <a16:creationId xmlns:a16="http://schemas.microsoft.com/office/drawing/2014/main" xmlns="" id="{6A7BF290-2906-4AEC-9CA0-242DFE1B4A2E}"/>
              </a:ext>
            </a:extLst>
          </p:cNvPr>
          <p:cNvGrpSpPr/>
          <p:nvPr/>
        </p:nvGrpSpPr>
        <p:grpSpPr>
          <a:xfrm>
            <a:off x="184935" y="2953240"/>
            <a:ext cx="11646882" cy="3570393"/>
            <a:chOff x="364965" y="2746943"/>
            <a:chExt cx="11646882" cy="3570393"/>
          </a:xfrm>
        </p:grpSpPr>
        <p:grpSp>
          <p:nvGrpSpPr>
            <p:cNvPr id="3" name="Group 2">
              <a:extLst>
                <a:ext uri="{FF2B5EF4-FFF2-40B4-BE49-F238E27FC236}">
                  <a16:creationId xmlns:a16="http://schemas.microsoft.com/office/drawing/2014/main" xmlns="" id="{3AA5C37B-FBA1-4C29-AE32-D64BFDDB0A4C}"/>
                </a:ext>
              </a:extLst>
            </p:cNvPr>
            <p:cNvGrpSpPr/>
            <p:nvPr/>
          </p:nvGrpSpPr>
          <p:grpSpPr>
            <a:xfrm>
              <a:off x="364965" y="2746943"/>
              <a:ext cx="11646882" cy="3570393"/>
              <a:chOff x="592708" y="2229520"/>
              <a:chExt cx="11646882" cy="3570393"/>
            </a:xfrm>
          </p:grpSpPr>
          <p:sp>
            <p:nvSpPr>
              <p:cNvPr id="15" name="Rectangle: Rounded Corners 22">
                <a:extLst>
                  <a:ext uri="{FF2B5EF4-FFF2-40B4-BE49-F238E27FC236}">
                    <a16:creationId xmlns:a16="http://schemas.microsoft.com/office/drawing/2014/main" xmlns="" id="{824C7D04-1AEF-40DD-8B7A-A1EEB821D57E}"/>
                  </a:ext>
                </a:extLst>
              </p:cNvPr>
              <p:cNvSpPr/>
              <p:nvPr/>
            </p:nvSpPr>
            <p:spPr>
              <a:xfrm>
                <a:off x="1497953" y="3038855"/>
                <a:ext cx="10103805" cy="2161102"/>
              </a:xfrm>
              <a:custGeom>
                <a:avLst/>
                <a:gdLst>
                  <a:gd name="connsiteX0" fmla="*/ 0 w 10103805"/>
                  <a:gd name="connsiteY0" fmla="*/ 360191 h 2161102"/>
                  <a:gd name="connsiteX1" fmla="*/ 360191 w 10103805"/>
                  <a:gd name="connsiteY1" fmla="*/ 0 h 2161102"/>
                  <a:gd name="connsiteX2" fmla="*/ 9743614 w 10103805"/>
                  <a:gd name="connsiteY2" fmla="*/ 0 h 2161102"/>
                  <a:gd name="connsiteX3" fmla="*/ 10103805 w 10103805"/>
                  <a:gd name="connsiteY3" fmla="*/ 360191 h 2161102"/>
                  <a:gd name="connsiteX4" fmla="*/ 10103805 w 10103805"/>
                  <a:gd name="connsiteY4" fmla="*/ 1800911 h 2161102"/>
                  <a:gd name="connsiteX5" fmla="*/ 9743614 w 10103805"/>
                  <a:gd name="connsiteY5" fmla="*/ 2161102 h 2161102"/>
                  <a:gd name="connsiteX6" fmla="*/ 360191 w 10103805"/>
                  <a:gd name="connsiteY6" fmla="*/ 2161102 h 2161102"/>
                  <a:gd name="connsiteX7" fmla="*/ 0 w 10103805"/>
                  <a:gd name="connsiteY7" fmla="*/ 1800911 h 2161102"/>
                  <a:gd name="connsiteX8" fmla="*/ 0 w 10103805"/>
                  <a:gd name="connsiteY8" fmla="*/ 360191 h 216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3805" h="2161102" fill="none" extrusionOk="0">
                    <a:moveTo>
                      <a:pt x="0" y="360191"/>
                    </a:moveTo>
                    <a:cubicBezTo>
                      <a:pt x="1626" y="150776"/>
                      <a:pt x="143777" y="9681"/>
                      <a:pt x="360191" y="0"/>
                    </a:cubicBezTo>
                    <a:cubicBezTo>
                      <a:pt x="1430388" y="-73180"/>
                      <a:pt x="6819272" y="86135"/>
                      <a:pt x="9743614" y="0"/>
                    </a:cubicBezTo>
                    <a:cubicBezTo>
                      <a:pt x="9949041" y="1935"/>
                      <a:pt x="10101245" y="160113"/>
                      <a:pt x="10103805" y="360191"/>
                    </a:cubicBezTo>
                    <a:cubicBezTo>
                      <a:pt x="10161367" y="618057"/>
                      <a:pt x="10092341" y="1121216"/>
                      <a:pt x="10103805" y="1800911"/>
                    </a:cubicBezTo>
                    <a:cubicBezTo>
                      <a:pt x="10100578" y="1999488"/>
                      <a:pt x="9960749" y="2138279"/>
                      <a:pt x="9743614" y="2161102"/>
                    </a:cubicBezTo>
                    <a:cubicBezTo>
                      <a:pt x="7320801" y="2205962"/>
                      <a:pt x="2587972" y="2278724"/>
                      <a:pt x="360191" y="2161102"/>
                    </a:cubicBezTo>
                    <a:cubicBezTo>
                      <a:pt x="154120" y="2176405"/>
                      <a:pt x="15364" y="1990976"/>
                      <a:pt x="0" y="1800911"/>
                    </a:cubicBezTo>
                    <a:cubicBezTo>
                      <a:pt x="18366" y="1197815"/>
                      <a:pt x="-95454" y="858846"/>
                      <a:pt x="0" y="360191"/>
                    </a:cubicBezTo>
                    <a:close/>
                  </a:path>
                  <a:path w="10103805" h="2161102" stroke="0" extrusionOk="0">
                    <a:moveTo>
                      <a:pt x="0" y="360191"/>
                    </a:moveTo>
                    <a:cubicBezTo>
                      <a:pt x="2666" y="178166"/>
                      <a:pt x="143164" y="-22882"/>
                      <a:pt x="360191" y="0"/>
                    </a:cubicBezTo>
                    <a:cubicBezTo>
                      <a:pt x="2036944" y="33707"/>
                      <a:pt x="7963205" y="-162475"/>
                      <a:pt x="9743614" y="0"/>
                    </a:cubicBezTo>
                    <a:cubicBezTo>
                      <a:pt x="9953476" y="-3358"/>
                      <a:pt x="10099402" y="164558"/>
                      <a:pt x="10103805" y="360191"/>
                    </a:cubicBezTo>
                    <a:cubicBezTo>
                      <a:pt x="10009178" y="882698"/>
                      <a:pt x="10203522" y="1277136"/>
                      <a:pt x="10103805" y="1800911"/>
                    </a:cubicBezTo>
                    <a:cubicBezTo>
                      <a:pt x="10106239" y="2001872"/>
                      <a:pt x="9927741" y="2153872"/>
                      <a:pt x="9743614" y="2161102"/>
                    </a:cubicBezTo>
                    <a:cubicBezTo>
                      <a:pt x="6909297" y="2213953"/>
                      <a:pt x="1954548" y="2283384"/>
                      <a:pt x="360191" y="2161102"/>
                    </a:cubicBezTo>
                    <a:cubicBezTo>
                      <a:pt x="165747" y="2185734"/>
                      <a:pt x="26463" y="2002203"/>
                      <a:pt x="0" y="1800911"/>
                    </a:cubicBezTo>
                    <a:cubicBezTo>
                      <a:pt x="11379" y="1126306"/>
                      <a:pt x="-667" y="829795"/>
                      <a:pt x="0" y="360191"/>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559924" y="4396614"/>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xmlns="" id="{7B7A44BD-6FCA-4712-9AB8-EFD505BBEA0F}"/>
                </a:ext>
              </a:extLst>
            </p:cNvPr>
            <p:cNvSpPr txBox="1"/>
            <p:nvPr/>
          </p:nvSpPr>
          <p:spPr>
            <a:xfrm>
              <a:off x="1426268" y="3759666"/>
              <a:ext cx="9791688" cy="1825756"/>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FF0000"/>
                  </a:solidFill>
                  <a:effectLst/>
                  <a:ea typeface="Calibri" panose="020F0502020204030204" pitchFamily="34" charset="0"/>
                  <a:cs typeface="Times New Roman" panose="02020603050405020304" pitchFamily="18" charset="0"/>
                </a:rPr>
                <a:t>Tình yêu thương ngựa biên phòng của các chú bộ đội: xong việc tuần tra trở về các chú cho ngựa đi thong thả, tay chú vỗ về ngựa đầy yêu thương.</a:t>
              </a:r>
              <a:endParaRPr lang="en-US" sz="3200" dirty="0">
                <a:solidFill>
                  <a:srgbClr val="FF0000"/>
                </a:solidFill>
                <a:effectLst/>
                <a:ea typeface="Calibri" panose="020F0502020204030204" pitchFamily="34" charset="0"/>
                <a:cs typeface="Times New Roman" panose="02020603050405020304" pitchFamily="18" charset="0"/>
              </a:endParaRPr>
            </a:p>
          </p:txBody>
        </p:sp>
      </p:grpSp>
      <p:sp>
        <p:nvSpPr>
          <p:cNvPr id="11" name="Rectangle: Rounded Corners 8">
            <a:extLst>
              <a:ext uri="{FF2B5EF4-FFF2-40B4-BE49-F238E27FC236}">
                <a16:creationId xmlns:a16="http://schemas.microsoft.com/office/drawing/2014/main" xmlns="" id="{445308E5-D0D4-42E0-BA7E-8A1FB06C79CE}"/>
              </a:ext>
            </a:extLst>
          </p:cNvPr>
          <p:cNvSpPr/>
          <p:nvPr/>
        </p:nvSpPr>
        <p:spPr>
          <a:xfrm>
            <a:off x="315487" y="1506932"/>
            <a:ext cx="9049230" cy="1345070"/>
          </a:xfrm>
          <a:custGeom>
            <a:avLst/>
            <a:gdLst>
              <a:gd name="connsiteX0" fmla="*/ 0 w 8395006"/>
              <a:gd name="connsiteY0" fmla="*/ 328480 h 1345070"/>
              <a:gd name="connsiteX1" fmla="*/ 328480 w 8395006"/>
              <a:gd name="connsiteY1" fmla="*/ 0 h 1345070"/>
              <a:gd name="connsiteX2" fmla="*/ 8066526 w 8395006"/>
              <a:gd name="connsiteY2" fmla="*/ 0 h 1345070"/>
              <a:gd name="connsiteX3" fmla="*/ 8395006 w 8395006"/>
              <a:gd name="connsiteY3" fmla="*/ 328480 h 1345070"/>
              <a:gd name="connsiteX4" fmla="*/ 8395006 w 8395006"/>
              <a:gd name="connsiteY4" fmla="*/ 1016590 h 1345070"/>
              <a:gd name="connsiteX5" fmla="*/ 8066526 w 8395006"/>
              <a:gd name="connsiteY5" fmla="*/ 1345070 h 1345070"/>
              <a:gd name="connsiteX6" fmla="*/ 328480 w 8395006"/>
              <a:gd name="connsiteY6" fmla="*/ 1345070 h 1345070"/>
              <a:gd name="connsiteX7" fmla="*/ 0 w 8395006"/>
              <a:gd name="connsiteY7" fmla="*/ 1016590 h 1345070"/>
              <a:gd name="connsiteX8" fmla="*/ 0 w 8395006"/>
              <a:gd name="connsiteY8" fmla="*/ 328480 h 13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5006" h="1345070" fill="none" extrusionOk="0">
                <a:moveTo>
                  <a:pt x="0" y="328480"/>
                </a:moveTo>
                <a:cubicBezTo>
                  <a:pt x="-5674" y="166950"/>
                  <a:pt x="139290" y="-5226"/>
                  <a:pt x="328480" y="0"/>
                </a:cubicBezTo>
                <a:cubicBezTo>
                  <a:pt x="2848003" y="-35273"/>
                  <a:pt x="7099933" y="-144294"/>
                  <a:pt x="8066526" y="0"/>
                </a:cubicBezTo>
                <a:cubicBezTo>
                  <a:pt x="8253735" y="1764"/>
                  <a:pt x="8390946" y="143643"/>
                  <a:pt x="8395006" y="328480"/>
                </a:cubicBezTo>
                <a:cubicBezTo>
                  <a:pt x="8421154" y="434093"/>
                  <a:pt x="8335965" y="708260"/>
                  <a:pt x="8395006" y="1016590"/>
                </a:cubicBezTo>
                <a:cubicBezTo>
                  <a:pt x="8402365" y="1192439"/>
                  <a:pt x="8250699" y="1342078"/>
                  <a:pt x="8066526" y="1345070"/>
                </a:cubicBezTo>
                <a:cubicBezTo>
                  <a:pt x="4580301" y="1422595"/>
                  <a:pt x="3396485" y="1301367"/>
                  <a:pt x="328480" y="1345070"/>
                </a:cubicBezTo>
                <a:cubicBezTo>
                  <a:pt x="123758" y="1338612"/>
                  <a:pt x="-13255" y="1197823"/>
                  <a:pt x="0" y="1016590"/>
                </a:cubicBezTo>
                <a:cubicBezTo>
                  <a:pt x="-20728" y="869063"/>
                  <a:pt x="33970" y="432041"/>
                  <a:pt x="0" y="328480"/>
                </a:cubicBezTo>
                <a:close/>
              </a:path>
              <a:path w="8395006" h="1345070" stroke="0" extrusionOk="0">
                <a:moveTo>
                  <a:pt x="0" y="328480"/>
                </a:moveTo>
                <a:cubicBezTo>
                  <a:pt x="-934" y="143839"/>
                  <a:pt x="136369" y="8663"/>
                  <a:pt x="328480" y="0"/>
                </a:cubicBezTo>
                <a:cubicBezTo>
                  <a:pt x="2949721" y="-95379"/>
                  <a:pt x="4529620" y="58096"/>
                  <a:pt x="8066526" y="0"/>
                </a:cubicBezTo>
                <a:cubicBezTo>
                  <a:pt x="8233701" y="-10024"/>
                  <a:pt x="8376091" y="133472"/>
                  <a:pt x="8395006" y="328480"/>
                </a:cubicBezTo>
                <a:cubicBezTo>
                  <a:pt x="8333623" y="625458"/>
                  <a:pt x="8372331" y="915741"/>
                  <a:pt x="8395006" y="1016590"/>
                </a:cubicBezTo>
                <a:cubicBezTo>
                  <a:pt x="8417188" y="1171638"/>
                  <a:pt x="8239955" y="1337116"/>
                  <a:pt x="8066526" y="1345070"/>
                </a:cubicBezTo>
                <a:cubicBezTo>
                  <a:pt x="6501218" y="1285164"/>
                  <a:pt x="3010750" y="1427584"/>
                  <a:pt x="328480" y="1345070"/>
                </a:cubicBezTo>
                <a:cubicBezTo>
                  <a:pt x="119038" y="1351999"/>
                  <a:pt x="-17061" y="1215320"/>
                  <a:pt x="0" y="1016590"/>
                </a:cubicBezTo>
                <a:cubicBezTo>
                  <a:pt x="-56357" y="889054"/>
                  <a:pt x="-43303" y="656641"/>
                  <a:pt x="0" y="328480"/>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049230"/>
                      <a:gd name="connsiteY0" fmla="*/ 328480 h 1345070"/>
                      <a:gd name="connsiteX1" fmla="*/ 328480 w 9049230"/>
                      <a:gd name="connsiteY1" fmla="*/ 0 h 1345070"/>
                      <a:gd name="connsiteX2" fmla="*/ 8720750 w 9049230"/>
                      <a:gd name="connsiteY2" fmla="*/ 0 h 1345070"/>
                      <a:gd name="connsiteX3" fmla="*/ 9049230 w 9049230"/>
                      <a:gd name="connsiteY3" fmla="*/ 328480 h 1345070"/>
                      <a:gd name="connsiteX4" fmla="*/ 9049230 w 9049230"/>
                      <a:gd name="connsiteY4" fmla="*/ 1016590 h 1345070"/>
                      <a:gd name="connsiteX5" fmla="*/ 8720750 w 9049230"/>
                      <a:gd name="connsiteY5" fmla="*/ 1345070 h 1345070"/>
                      <a:gd name="connsiteX6" fmla="*/ 328480 w 9049230"/>
                      <a:gd name="connsiteY6" fmla="*/ 1345070 h 1345070"/>
                      <a:gd name="connsiteX7" fmla="*/ 0 w 9049230"/>
                      <a:gd name="connsiteY7" fmla="*/ 1016590 h 1345070"/>
                      <a:gd name="connsiteX8" fmla="*/ 0 w 9049230"/>
                      <a:gd name="connsiteY8" fmla="*/ 328480 h 13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9230" h="1345070" fill="none" extrusionOk="0">
                        <a:moveTo>
                          <a:pt x="0" y="328480"/>
                        </a:moveTo>
                        <a:cubicBezTo>
                          <a:pt x="-5674" y="166950"/>
                          <a:pt x="139290" y="-5226"/>
                          <a:pt x="328480" y="0"/>
                        </a:cubicBezTo>
                        <a:cubicBezTo>
                          <a:pt x="3121414" y="-35273"/>
                          <a:pt x="6193248" y="-144294"/>
                          <a:pt x="8720750" y="0"/>
                        </a:cubicBezTo>
                        <a:cubicBezTo>
                          <a:pt x="8907959" y="1764"/>
                          <a:pt x="9045170" y="143643"/>
                          <a:pt x="9049230" y="328480"/>
                        </a:cubicBezTo>
                        <a:cubicBezTo>
                          <a:pt x="9075378" y="434093"/>
                          <a:pt x="8990189" y="708260"/>
                          <a:pt x="9049230" y="1016590"/>
                        </a:cubicBezTo>
                        <a:cubicBezTo>
                          <a:pt x="9056589" y="1192439"/>
                          <a:pt x="8904923" y="1342078"/>
                          <a:pt x="8720750" y="1345070"/>
                        </a:cubicBezTo>
                        <a:cubicBezTo>
                          <a:pt x="6576307" y="1422595"/>
                          <a:pt x="1903571" y="1301367"/>
                          <a:pt x="328480" y="1345070"/>
                        </a:cubicBezTo>
                        <a:cubicBezTo>
                          <a:pt x="123758" y="1338612"/>
                          <a:pt x="-13255" y="1197823"/>
                          <a:pt x="0" y="1016590"/>
                        </a:cubicBezTo>
                        <a:cubicBezTo>
                          <a:pt x="-20728" y="869063"/>
                          <a:pt x="33970" y="432041"/>
                          <a:pt x="0" y="328480"/>
                        </a:cubicBezTo>
                        <a:close/>
                      </a:path>
                      <a:path w="9049230" h="1345070" stroke="0" extrusionOk="0">
                        <a:moveTo>
                          <a:pt x="0" y="328480"/>
                        </a:moveTo>
                        <a:cubicBezTo>
                          <a:pt x="-934" y="143839"/>
                          <a:pt x="136369" y="8663"/>
                          <a:pt x="328480" y="0"/>
                        </a:cubicBezTo>
                        <a:cubicBezTo>
                          <a:pt x="4181609" y="-95379"/>
                          <a:pt x="4985084" y="58096"/>
                          <a:pt x="8720750" y="0"/>
                        </a:cubicBezTo>
                        <a:cubicBezTo>
                          <a:pt x="8887925" y="-10024"/>
                          <a:pt x="9030315" y="133472"/>
                          <a:pt x="9049230" y="328480"/>
                        </a:cubicBezTo>
                        <a:cubicBezTo>
                          <a:pt x="8987847" y="625458"/>
                          <a:pt x="9026555" y="915741"/>
                          <a:pt x="9049230" y="1016590"/>
                        </a:cubicBezTo>
                        <a:cubicBezTo>
                          <a:pt x="9071412" y="1171638"/>
                          <a:pt x="8894179" y="1337116"/>
                          <a:pt x="8720750" y="1345070"/>
                        </a:cubicBezTo>
                        <a:cubicBezTo>
                          <a:pt x="6824670" y="1285164"/>
                          <a:pt x="2115866" y="1427584"/>
                          <a:pt x="328480" y="1345070"/>
                        </a:cubicBezTo>
                        <a:cubicBezTo>
                          <a:pt x="119038" y="1351999"/>
                          <a:pt x="-17061" y="1215320"/>
                          <a:pt x="0" y="1016590"/>
                        </a:cubicBezTo>
                        <a:cubicBezTo>
                          <a:pt x="-56357" y="889054"/>
                          <a:pt x="-43303" y="656641"/>
                          <a:pt x="0" y="32848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i="1" dirty="0">
                <a:solidFill>
                  <a:srgbClr val="7030A0"/>
                </a:solidFill>
                <a:latin typeface="Calibri" panose="020F0502020204030204" pitchFamily="34" charset="0"/>
                <a:cs typeface="Calibri" panose="020F0502020204030204" pitchFamily="34" charset="0"/>
              </a:rPr>
              <a:t>3. </a:t>
            </a:r>
            <a:r>
              <a:rPr lang="vi-VN" sz="3200" b="1" i="1" dirty="0">
                <a:solidFill>
                  <a:srgbClr val="7030A0"/>
                </a:solidFill>
                <a:latin typeface="Calibri" panose="020F0502020204030204" pitchFamily="34" charset="0"/>
                <a:cs typeface="Calibri" panose="020F0502020204030204" pitchFamily="34" charset="0"/>
              </a:rPr>
              <a:t>Chi tiết nào cho thấy chú bộ đội và các bạn nhỏ vùng biên giới rất yêu quý ngựa biên phòng?</a:t>
            </a:r>
            <a:endParaRPr kumimoji="0" lang="vi-VN" sz="3200" b="1" i="1"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5223F020-B4BF-89CD-F7C8-F4FA84DACBDD}"/>
              </a:ext>
            </a:extLst>
          </p:cNvPr>
          <p:cNvPicPr>
            <a:picLocks noChangeAspect="1"/>
          </p:cNvPicPr>
          <p:nvPr/>
        </p:nvPicPr>
        <p:blipFill>
          <a:blip r:embed="rId7"/>
          <a:stretch>
            <a:fillRect/>
          </a:stretch>
        </p:blipFill>
        <p:spPr>
          <a:xfrm>
            <a:off x="-205053" y="183030"/>
            <a:ext cx="12034547" cy="1383912"/>
          </a:xfrm>
          <a:prstGeom prst="rect">
            <a:avLst/>
          </a:prstGeom>
        </p:spPr>
      </p:pic>
    </p:spTree>
    <p:extLst>
      <p:ext uri="{BB962C8B-B14F-4D97-AF65-F5344CB8AC3E}">
        <p14:creationId xmlns:p14="http://schemas.microsoft.com/office/powerpoint/2010/main" val="4026877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D8B1C5AC-42CC-1F77-81F2-B3F5AEBEC61D}"/>
              </a:ext>
            </a:extLst>
          </p:cNvPr>
          <p:cNvSpPr txBox="1"/>
          <p:nvPr/>
        </p:nvSpPr>
        <p:spPr>
          <a:xfrm>
            <a:off x="266008" y="119565"/>
            <a:ext cx="12034345" cy="1387366"/>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6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Cùng</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00FF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tìm</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CC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hiểu</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endParaRPr kumimoji="0" lang="en-US" sz="6000" b="1" i="0" u="none" strike="noStrike" kern="1200" cap="none" spc="0" normalizeH="0" baseline="0" noProof="0" dirty="0">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pic>
        <p:nvPicPr>
          <p:cNvPr id="26" name="Picture 25" descr="A group of people in clothing&#10;&#10;Description automatically generated with low confidence">
            <a:extLst>
              <a:ext uri="{FF2B5EF4-FFF2-40B4-BE49-F238E27FC236}">
                <a16:creationId xmlns:a16="http://schemas.microsoft.com/office/drawing/2014/main" xmlns=""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9" y="1098100"/>
            <a:ext cx="3158934" cy="1987898"/>
          </a:xfrm>
          <a:prstGeom prst="rect">
            <a:avLst/>
          </a:prstGeom>
        </p:spPr>
      </p:pic>
      <p:grpSp>
        <p:nvGrpSpPr>
          <p:cNvPr id="5" name="Group 4">
            <a:extLst>
              <a:ext uri="{FF2B5EF4-FFF2-40B4-BE49-F238E27FC236}">
                <a16:creationId xmlns:a16="http://schemas.microsoft.com/office/drawing/2014/main" xmlns="" id="{6A7BF290-2906-4AEC-9CA0-242DFE1B4A2E}"/>
              </a:ext>
            </a:extLst>
          </p:cNvPr>
          <p:cNvGrpSpPr/>
          <p:nvPr/>
        </p:nvGrpSpPr>
        <p:grpSpPr>
          <a:xfrm>
            <a:off x="96127" y="2905910"/>
            <a:ext cx="11753165" cy="3707861"/>
            <a:chOff x="364965" y="2746943"/>
            <a:chExt cx="11753165" cy="3707861"/>
          </a:xfrm>
        </p:grpSpPr>
        <p:grpSp>
          <p:nvGrpSpPr>
            <p:cNvPr id="3" name="Group 2">
              <a:extLst>
                <a:ext uri="{FF2B5EF4-FFF2-40B4-BE49-F238E27FC236}">
                  <a16:creationId xmlns:a16="http://schemas.microsoft.com/office/drawing/2014/main" xmlns="" id="{3AA5C37B-FBA1-4C29-AE32-D64BFDDB0A4C}"/>
                </a:ext>
              </a:extLst>
            </p:cNvPr>
            <p:cNvGrpSpPr/>
            <p:nvPr/>
          </p:nvGrpSpPr>
          <p:grpSpPr>
            <a:xfrm>
              <a:off x="364965" y="2746943"/>
              <a:ext cx="11753165" cy="3707861"/>
              <a:chOff x="592708" y="2229520"/>
              <a:chExt cx="11753165" cy="3707861"/>
            </a:xfrm>
          </p:grpSpPr>
          <p:sp>
            <p:nvSpPr>
              <p:cNvPr id="15" name="Rectangle: Rounded Corners 22">
                <a:extLst>
                  <a:ext uri="{FF2B5EF4-FFF2-40B4-BE49-F238E27FC236}">
                    <a16:creationId xmlns:a16="http://schemas.microsoft.com/office/drawing/2014/main" xmlns="" id="{824C7D04-1AEF-40DD-8B7A-A1EEB821D57E}"/>
                  </a:ext>
                </a:extLst>
              </p:cNvPr>
              <p:cNvSpPr/>
              <p:nvPr/>
            </p:nvSpPr>
            <p:spPr>
              <a:xfrm>
                <a:off x="1452376" y="2860655"/>
                <a:ext cx="10266852" cy="2308324"/>
              </a:xfrm>
              <a:custGeom>
                <a:avLst/>
                <a:gdLst>
                  <a:gd name="connsiteX0" fmla="*/ 0 w 10266852"/>
                  <a:gd name="connsiteY0" fmla="*/ 384728 h 2308324"/>
                  <a:gd name="connsiteX1" fmla="*/ 384728 w 10266852"/>
                  <a:gd name="connsiteY1" fmla="*/ 0 h 2308324"/>
                  <a:gd name="connsiteX2" fmla="*/ 9882124 w 10266852"/>
                  <a:gd name="connsiteY2" fmla="*/ 0 h 2308324"/>
                  <a:gd name="connsiteX3" fmla="*/ 10266852 w 10266852"/>
                  <a:gd name="connsiteY3" fmla="*/ 384728 h 2308324"/>
                  <a:gd name="connsiteX4" fmla="*/ 10266852 w 10266852"/>
                  <a:gd name="connsiteY4" fmla="*/ 1923596 h 2308324"/>
                  <a:gd name="connsiteX5" fmla="*/ 9882124 w 10266852"/>
                  <a:gd name="connsiteY5" fmla="*/ 2308324 h 2308324"/>
                  <a:gd name="connsiteX6" fmla="*/ 384728 w 10266852"/>
                  <a:gd name="connsiteY6" fmla="*/ 2308324 h 2308324"/>
                  <a:gd name="connsiteX7" fmla="*/ 0 w 10266852"/>
                  <a:gd name="connsiteY7" fmla="*/ 1923596 h 2308324"/>
                  <a:gd name="connsiteX8" fmla="*/ 0 w 10266852"/>
                  <a:gd name="connsiteY8" fmla="*/ 384728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852" h="2308324" fill="none" extrusionOk="0">
                    <a:moveTo>
                      <a:pt x="0" y="384728"/>
                    </a:moveTo>
                    <a:cubicBezTo>
                      <a:pt x="1896" y="160016"/>
                      <a:pt x="152842" y="10744"/>
                      <a:pt x="384728" y="0"/>
                    </a:cubicBezTo>
                    <a:cubicBezTo>
                      <a:pt x="2892956" y="-73180"/>
                      <a:pt x="8677509" y="86135"/>
                      <a:pt x="9882124" y="0"/>
                    </a:cubicBezTo>
                    <a:cubicBezTo>
                      <a:pt x="10130432" y="10667"/>
                      <a:pt x="10244589" y="162249"/>
                      <a:pt x="10266852" y="384728"/>
                    </a:cubicBezTo>
                    <a:cubicBezTo>
                      <a:pt x="10138819" y="629894"/>
                      <a:pt x="10169915" y="1266595"/>
                      <a:pt x="10266852" y="1923596"/>
                    </a:cubicBezTo>
                    <a:cubicBezTo>
                      <a:pt x="10257110" y="2135016"/>
                      <a:pt x="10108932" y="2290362"/>
                      <a:pt x="9882124" y="2308324"/>
                    </a:cubicBezTo>
                    <a:cubicBezTo>
                      <a:pt x="5366288" y="2353184"/>
                      <a:pt x="4920109" y="2425946"/>
                      <a:pt x="384728" y="2308324"/>
                    </a:cubicBezTo>
                    <a:cubicBezTo>
                      <a:pt x="170868" y="2311283"/>
                      <a:pt x="31234" y="2118056"/>
                      <a:pt x="0" y="1923596"/>
                    </a:cubicBezTo>
                    <a:cubicBezTo>
                      <a:pt x="68058" y="1530397"/>
                      <a:pt x="-88038" y="928070"/>
                      <a:pt x="0" y="384728"/>
                    </a:cubicBezTo>
                    <a:close/>
                  </a:path>
                  <a:path w="10266852" h="2308324" stroke="0" extrusionOk="0">
                    <a:moveTo>
                      <a:pt x="0" y="384728"/>
                    </a:moveTo>
                    <a:cubicBezTo>
                      <a:pt x="688" y="176614"/>
                      <a:pt x="159439" y="-16195"/>
                      <a:pt x="384728" y="0"/>
                    </a:cubicBezTo>
                    <a:cubicBezTo>
                      <a:pt x="2131836" y="33707"/>
                      <a:pt x="6448685" y="-162475"/>
                      <a:pt x="9882124" y="0"/>
                    </a:cubicBezTo>
                    <a:cubicBezTo>
                      <a:pt x="10127583" y="-10129"/>
                      <a:pt x="10233345" y="197329"/>
                      <a:pt x="10266852" y="384728"/>
                    </a:cubicBezTo>
                    <a:cubicBezTo>
                      <a:pt x="10219435" y="909718"/>
                      <a:pt x="10219373" y="1516757"/>
                      <a:pt x="10266852" y="1923596"/>
                    </a:cubicBezTo>
                    <a:cubicBezTo>
                      <a:pt x="10270364" y="2139009"/>
                      <a:pt x="10091076" y="2306601"/>
                      <a:pt x="9882124" y="2308324"/>
                    </a:cubicBezTo>
                    <a:cubicBezTo>
                      <a:pt x="5685477" y="2361175"/>
                      <a:pt x="4651399" y="2430606"/>
                      <a:pt x="384728" y="2308324"/>
                    </a:cubicBezTo>
                    <a:cubicBezTo>
                      <a:pt x="176606" y="2332261"/>
                      <a:pt x="10834" y="2137043"/>
                      <a:pt x="0" y="1923596"/>
                    </a:cubicBezTo>
                    <a:cubicBezTo>
                      <a:pt x="82906" y="1607492"/>
                      <a:pt x="122046" y="1034705"/>
                      <a:pt x="0" y="38472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666207" y="4534082"/>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xmlns="" id="{7B7A44BD-6FCA-4712-9AB8-EFD505BBEA0F}"/>
                </a:ext>
              </a:extLst>
            </p:cNvPr>
            <p:cNvSpPr txBox="1"/>
            <p:nvPr/>
          </p:nvSpPr>
          <p:spPr>
            <a:xfrm>
              <a:off x="1686813" y="3439878"/>
              <a:ext cx="926022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mn-ea"/>
                  <a:cs typeface="+mn-cs"/>
                </a:rPr>
                <a:t>Ngựa biên phòng được yêu quý vì nhờ có chúng, các chú bộ đội biên phòng đã hoàn thành tốt công việc phòng thủ và bảo vệ vùng biên giới, giúp chúng ta có cuộc sống bình yên.</a:t>
              </a:r>
              <a:endParaRPr kumimoji="0" lang="en-US" sz="3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sp>
        <p:nvSpPr>
          <p:cNvPr id="13" name="Rectangle: Rounded Corners 8">
            <a:extLst>
              <a:ext uri="{FF2B5EF4-FFF2-40B4-BE49-F238E27FC236}">
                <a16:creationId xmlns:a16="http://schemas.microsoft.com/office/drawing/2014/main" xmlns="" id="{CB10F4EA-C436-41A9-A655-3807A722D071}"/>
              </a:ext>
            </a:extLst>
          </p:cNvPr>
          <p:cNvSpPr/>
          <p:nvPr/>
        </p:nvSpPr>
        <p:spPr>
          <a:xfrm>
            <a:off x="3258207" y="1493885"/>
            <a:ext cx="8591085" cy="1382707"/>
          </a:xfrm>
          <a:custGeom>
            <a:avLst/>
            <a:gdLst>
              <a:gd name="connsiteX0" fmla="*/ 0 w 8286689"/>
              <a:gd name="connsiteY0" fmla="*/ 337671 h 1382707"/>
              <a:gd name="connsiteX1" fmla="*/ 337671 w 8286689"/>
              <a:gd name="connsiteY1" fmla="*/ 0 h 1382707"/>
              <a:gd name="connsiteX2" fmla="*/ 7949018 w 8286689"/>
              <a:gd name="connsiteY2" fmla="*/ 0 h 1382707"/>
              <a:gd name="connsiteX3" fmla="*/ 8286689 w 8286689"/>
              <a:gd name="connsiteY3" fmla="*/ 337671 h 1382707"/>
              <a:gd name="connsiteX4" fmla="*/ 8286689 w 8286689"/>
              <a:gd name="connsiteY4" fmla="*/ 1045036 h 1382707"/>
              <a:gd name="connsiteX5" fmla="*/ 7949018 w 8286689"/>
              <a:gd name="connsiteY5" fmla="*/ 1382707 h 1382707"/>
              <a:gd name="connsiteX6" fmla="*/ 337671 w 8286689"/>
              <a:gd name="connsiteY6" fmla="*/ 1382707 h 1382707"/>
              <a:gd name="connsiteX7" fmla="*/ 0 w 8286689"/>
              <a:gd name="connsiteY7" fmla="*/ 1045036 h 1382707"/>
              <a:gd name="connsiteX8" fmla="*/ 0 w 8286689"/>
              <a:gd name="connsiteY8" fmla="*/ 337671 h 1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689" h="1382707" fill="none" extrusionOk="0">
                <a:moveTo>
                  <a:pt x="0" y="337671"/>
                </a:moveTo>
                <a:cubicBezTo>
                  <a:pt x="-3594" y="163776"/>
                  <a:pt x="128414" y="-15299"/>
                  <a:pt x="337671" y="0"/>
                </a:cubicBezTo>
                <a:cubicBezTo>
                  <a:pt x="1265929" y="-35273"/>
                  <a:pt x="5238114" y="-144294"/>
                  <a:pt x="7949018" y="0"/>
                </a:cubicBezTo>
                <a:cubicBezTo>
                  <a:pt x="8153015" y="5328"/>
                  <a:pt x="8276862" y="142894"/>
                  <a:pt x="8286689" y="337671"/>
                </a:cubicBezTo>
                <a:cubicBezTo>
                  <a:pt x="8238858" y="484487"/>
                  <a:pt x="8298008" y="900105"/>
                  <a:pt x="8286689" y="1045036"/>
                </a:cubicBezTo>
                <a:cubicBezTo>
                  <a:pt x="8291093" y="1228197"/>
                  <a:pt x="8147884" y="1369291"/>
                  <a:pt x="7949018" y="1382707"/>
                </a:cubicBezTo>
                <a:cubicBezTo>
                  <a:pt x="5091145" y="1460232"/>
                  <a:pt x="3269328" y="1339004"/>
                  <a:pt x="337671" y="1382707"/>
                </a:cubicBezTo>
                <a:cubicBezTo>
                  <a:pt x="118270" y="1373589"/>
                  <a:pt x="-11997" y="1231363"/>
                  <a:pt x="0" y="1045036"/>
                </a:cubicBezTo>
                <a:cubicBezTo>
                  <a:pt x="-4361" y="852671"/>
                  <a:pt x="18973" y="653972"/>
                  <a:pt x="0" y="337671"/>
                </a:cubicBezTo>
                <a:close/>
              </a:path>
              <a:path w="8286689" h="1382707" stroke="0" extrusionOk="0">
                <a:moveTo>
                  <a:pt x="0" y="337671"/>
                </a:moveTo>
                <a:cubicBezTo>
                  <a:pt x="-7409" y="125580"/>
                  <a:pt x="127725" y="18997"/>
                  <a:pt x="337671" y="0"/>
                </a:cubicBezTo>
                <a:cubicBezTo>
                  <a:pt x="3068171" y="-95379"/>
                  <a:pt x="6986859" y="58096"/>
                  <a:pt x="7949018" y="0"/>
                </a:cubicBezTo>
                <a:cubicBezTo>
                  <a:pt x="8124797" y="-7541"/>
                  <a:pt x="8277320" y="144446"/>
                  <a:pt x="8286689" y="337671"/>
                </a:cubicBezTo>
                <a:cubicBezTo>
                  <a:pt x="8266802" y="486983"/>
                  <a:pt x="8246655" y="922386"/>
                  <a:pt x="8286689" y="1045036"/>
                </a:cubicBezTo>
                <a:cubicBezTo>
                  <a:pt x="8298433" y="1217568"/>
                  <a:pt x="8122103" y="1369353"/>
                  <a:pt x="7949018" y="1382707"/>
                </a:cubicBezTo>
                <a:cubicBezTo>
                  <a:pt x="5275914" y="1322801"/>
                  <a:pt x="3765715" y="1465221"/>
                  <a:pt x="337671" y="1382707"/>
                </a:cubicBezTo>
                <a:cubicBezTo>
                  <a:pt x="142544" y="1384842"/>
                  <a:pt x="-6202" y="1237821"/>
                  <a:pt x="0" y="1045036"/>
                </a:cubicBezTo>
                <a:cubicBezTo>
                  <a:pt x="-55534" y="777381"/>
                  <a:pt x="-27434" y="582275"/>
                  <a:pt x="0" y="337671"/>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8591085"/>
                      <a:gd name="connsiteY0" fmla="*/ 337671 h 1382707"/>
                      <a:gd name="connsiteX1" fmla="*/ 337671 w 8591085"/>
                      <a:gd name="connsiteY1" fmla="*/ 0 h 1382707"/>
                      <a:gd name="connsiteX2" fmla="*/ 8253414 w 8591085"/>
                      <a:gd name="connsiteY2" fmla="*/ 0 h 1382707"/>
                      <a:gd name="connsiteX3" fmla="*/ 8591085 w 8591085"/>
                      <a:gd name="connsiteY3" fmla="*/ 337671 h 1382707"/>
                      <a:gd name="connsiteX4" fmla="*/ 8591085 w 8591085"/>
                      <a:gd name="connsiteY4" fmla="*/ 1045036 h 1382707"/>
                      <a:gd name="connsiteX5" fmla="*/ 8253414 w 8591085"/>
                      <a:gd name="connsiteY5" fmla="*/ 1382707 h 1382707"/>
                      <a:gd name="connsiteX6" fmla="*/ 337671 w 8591085"/>
                      <a:gd name="connsiteY6" fmla="*/ 1382707 h 1382707"/>
                      <a:gd name="connsiteX7" fmla="*/ 0 w 8591085"/>
                      <a:gd name="connsiteY7" fmla="*/ 1045036 h 1382707"/>
                      <a:gd name="connsiteX8" fmla="*/ 0 w 8591085"/>
                      <a:gd name="connsiteY8" fmla="*/ 337671 h 1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1085" h="1382707" fill="none" extrusionOk="0">
                        <a:moveTo>
                          <a:pt x="0" y="337671"/>
                        </a:moveTo>
                        <a:cubicBezTo>
                          <a:pt x="-3594" y="163776"/>
                          <a:pt x="128414" y="-15299"/>
                          <a:pt x="337671" y="0"/>
                        </a:cubicBezTo>
                        <a:cubicBezTo>
                          <a:pt x="2881547" y="-35273"/>
                          <a:pt x="6132459" y="-144294"/>
                          <a:pt x="8253414" y="0"/>
                        </a:cubicBezTo>
                        <a:cubicBezTo>
                          <a:pt x="8457411" y="5328"/>
                          <a:pt x="8581258" y="142894"/>
                          <a:pt x="8591085" y="337671"/>
                        </a:cubicBezTo>
                        <a:cubicBezTo>
                          <a:pt x="8543254" y="484487"/>
                          <a:pt x="8602404" y="900105"/>
                          <a:pt x="8591085" y="1045036"/>
                        </a:cubicBezTo>
                        <a:cubicBezTo>
                          <a:pt x="8595489" y="1228197"/>
                          <a:pt x="8452280" y="1369291"/>
                          <a:pt x="8253414" y="1382707"/>
                        </a:cubicBezTo>
                        <a:cubicBezTo>
                          <a:pt x="6093333" y="1460232"/>
                          <a:pt x="1444401" y="1339004"/>
                          <a:pt x="337671" y="1382707"/>
                        </a:cubicBezTo>
                        <a:cubicBezTo>
                          <a:pt x="118270" y="1373589"/>
                          <a:pt x="-11997" y="1231363"/>
                          <a:pt x="0" y="1045036"/>
                        </a:cubicBezTo>
                        <a:cubicBezTo>
                          <a:pt x="-4361" y="852671"/>
                          <a:pt x="18973" y="653972"/>
                          <a:pt x="0" y="337671"/>
                        </a:cubicBezTo>
                        <a:close/>
                      </a:path>
                      <a:path w="8591085" h="1382707" stroke="0" extrusionOk="0">
                        <a:moveTo>
                          <a:pt x="0" y="337671"/>
                        </a:moveTo>
                        <a:cubicBezTo>
                          <a:pt x="-7409" y="125580"/>
                          <a:pt x="127725" y="18997"/>
                          <a:pt x="337671" y="0"/>
                        </a:cubicBezTo>
                        <a:cubicBezTo>
                          <a:pt x="3474902" y="-95379"/>
                          <a:pt x="7148333" y="58096"/>
                          <a:pt x="8253414" y="0"/>
                        </a:cubicBezTo>
                        <a:cubicBezTo>
                          <a:pt x="8429193" y="-7541"/>
                          <a:pt x="8581716" y="144446"/>
                          <a:pt x="8591085" y="337671"/>
                        </a:cubicBezTo>
                        <a:cubicBezTo>
                          <a:pt x="8571198" y="486983"/>
                          <a:pt x="8551051" y="922386"/>
                          <a:pt x="8591085" y="1045036"/>
                        </a:cubicBezTo>
                        <a:cubicBezTo>
                          <a:pt x="8602829" y="1217568"/>
                          <a:pt x="8426499" y="1369353"/>
                          <a:pt x="8253414" y="1382707"/>
                        </a:cubicBezTo>
                        <a:cubicBezTo>
                          <a:pt x="5654815" y="1322801"/>
                          <a:pt x="3657002" y="1465221"/>
                          <a:pt x="337671" y="1382707"/>
                        </a:cubicBezTo>
                        <a:cubicBezTo>
                          <a:pt x="142544" y="1384842"/>
                          <a:pt x="-6202" y="1237821"/>
                          <a:pt x="0" y="1045036"/>
                        </a:cubicBezTo>
                        <a:cubicBezTo>
                          <a:pt x="-55534" y="777381"/>
                          <a:pt x="-27434" y="582275"/>
                          <a:pt x="0" y="3376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defRPr/>
            </a:pPr>
            <a:r>
              <a:rPr kumimoji="0" lang="en-US" sz="3200" b="1" i="1"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lang="vi-VN" sz="3200" b="1" i="1" dirty="0">
                <a:solidFill>
                  <a:srgbClr val="C00000"/>
                </a:solidFill>
                <a:latin typeface="Calibri" panose="020F0502020204030204" pitchFamily="34" charset="0"/>
                <a:cs typeface="Calibri" panose="020F0502020204030204" pitchFamily="34" charset="0"/>
              </a:rPr>
              <a:t>4. Theo em, vì sao ngựa biên phòng được yêu quý như vậy? </a:t>
            </a: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3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39762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xmlns="" id="{445308E5-D0D4-42E0-BA7E-8A1FB06C79CE}"/>
              </a:ext>
            </a:extLst>
          </p:cNvPr>
          <p:cNvSpPr/>
          <p:nvPr/>
        </p:nvSpPr>
        <p:spPr>
          <a:xfrm>
            <a:off x="315486" y="1561378"/>
            <a:ext cx="9816486" cy="4597684"/>
          </a:xfrm>
          <a:custGeom>
            <a:avLst/>
            <a:gdLst>
              <a:gd name="connsiteX0" fmla="*/ 0 w 8395006"/>
              <a:gd name="connsiteY0" fmla="*/ 315183 h 1290624"/>
              <a:gd name="connsiteX1" fmla="*/ 315183 w 8395006"/>
              <a:gd name="connsiteY1" fmla="*/ 0 h 1290624"/>
              <a:gd name="connsiteX2" fmla="*/ 8079823 w 8395006"/>
              <a:gd name="connsiteY2" fmla="*/ 0 h 1290624"/>
              <a:gd name="connsiteX3" fmla="*/ 8395006 w 8395006"/>
              <a:gd name="connsiteY3" fmla="*/ 315183 h 1290624"/>
              <a:gd name="connsiteX4" fmla="*/ 8395006 w 8395006"/>
              <a:gd name="connsiteY4" fmla="*/ 975441 h 1290624"/>
              <a:gd name="connsiteX5" fmla="*/ 8079823 w 8395006"/>
              <a:gd name="connsiteY5" fmla="*/ 1290624 h 1290624"/>
              <a:gd name="connsiteX6" fmla="*/ 315183 w 8395006"/>
              <a:gd name="connsiteY6" fmla="*/ 1290624 h 1290624"/>
              <a:gd name="connsiteX7" fmla="*/ 0 w 8395006"/>
              <a:gd name="connsiteY7" fmla="*/ 975441 h 1290624"/>
              <a:gd name="connsiteX8" fmla="*/ 0 w 8395006"/>
              <a:gd name="connsiteY8" fmla="*/ 315183 h 129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5006" h="1290624" fill="none" extrusionOk="0">
                <a:moveTo>
                  <a:pt x="0" y="315183"/>
                </a:moveTo>
                <a:cubicBezTo>
                  <a:pt x="-4512" y="156922"/>
                  <a:pt x="121752" y="-13010"/>
                  <a:pt x="315183" y="0"/>
                </a:cubicBezTo>
                <a:cubicBezTo>
                  <a:pt x="1890619" y="-35273"/>
                  <a:pt x="4833802" y="-144294"/>
                  <a:pt x="8079823" y="0"/>
                </a:cubicBezTo>
                <a:cubicBezTo>
                  <a:pt x="8268407" y="4417"/>
                  <a:pt x="8391163" y="137872"/>
                  <a:pt x="8395006" y="315183"/>
                </a:cubicBezTo>
                <a:cubicBezTo>
                  <a:pt x="8415861" y="430386"/>
                  <a:pt x="8417887" y="659613"/>
                  <a:pt x="8395006" y="975441"/>
                </a:cubicBezTo>
                <a:cubicBezTo>
                  <a:pt x="8396989" y="1148012"/>
                  <a:pt x="8268842" y="1274419"/>
                  <a:pt x="8079823" y="1290624"/>
                </a:cubicBezTo>
                <a:cubicBezTo>
                  <a:pt x="5739799" y="1368149"/>
                  <a:pt x="1302489" y="1246921"/>
                  <a:pt x="315183" y="1290624"/>
                </a:cubicBezTo>
                <a:cubicBezTo>
                  <a:pt x="133020" y="1288382"/>
                  <a:pt x="-28936" y="1149116"/>
                  <a:pt x="0" y="975441"/>
                </a:cubicBezTo>
                <a:cubicBezTo>
                  <a:pt x="-55980" y="856540"/>
                  <a:pt x="-13191" y="624736"/>
                  <a:pt x="0" y="315183"/>
                </a:cubicBezTo>
                <a:close/>
              </a:path>
              <a:path w="8395006" h="1290624" stroke="0" extrusionOk="0">
                <a:moveTo>
                  <a:pt x="0" y="315183"/>
                </a:moveTo>
                <a:cubicBezTo>
                  <a:pt x="-5751" y="121242"/>
                  <a:pt x="125720" y="12466"/>
                  <a:pt x="315183" y="0"/>
                </a:cubicBezTo>
                <a:cubicBezTo>
                  <a:pt x="4012837" y="-95379"/>
                  <a:pt x="6379918" y="58096"/>
                  <a:pt x="8079823" y="0"/>
                </a:cubicBezTo>
                <a:cubicBezTo>
                  <a:pt x="8232838" y="-14822"/>
                  <a:pt x="8376476" y="127794"/>
                  <a:pt x="8395006" y="315183"/>
                </a:cubicBezTo>
                <a:cubicBezTo>
                  <a:pt x="8400760" y="423727"/>
                  <a:pt x="8421074" y="661552"/>
                  <a:pt x="8395006" y="975441"/>
                </a:cubicBezTo>
                <a:cubicBezTo>
                  <a:pt x="8399722" y="1143906"/>
                  <a:pt x="8232937" y="1269748"/>
                  <a:pt x="8079823" y="1290624"/>
                </a:cubicBezTo>
                <a:cubicBezTo>
                  <a:pt x="5098021" y="1230718"/>
                  <a:pt x="1830943" y="1373138"/>
                  <a:pt x="315183" y="1290624"/>
                </a:cubicBezTo>
                <a:cubicBezTo>
                  <a:pt x="138168" y="1291352"/>
                  <a:pt x="-19454" y="1169257"/>
                  <a:pt x="0" y="975441"/>
                </a:cubicBezTo>
                <a:cubicBezTo>
                  <a:pt x="11276" y="647490"/>
                  <a:pt x="-57743" y="460515"/>
                  <a:pt x="0" y="315183"/>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6486" h="4597684" fill="none" extrusionOk="0">
                        <a:moveTo>
                          <a:pt x="0" y="1122799"/>
                        </a:moveTo>
                        <a:cubicBezTo>
                          <a:pt x="-17067" y="600333"/>
                          <a:pt x="113817" y="-65533"/>
                          <a:pt x="368551" y="0"/>
                        </a:cubicBezTo>
                        <a:cubicBezTo>
                          <a:pt x="1695316" y="26373"/>
                          <a:pt x="5649286" y="-609105"/>
                          <a:pt x="9447934" y="0"/>
                        </a:cubicBezTo>
                        <a:cubicBezTo>
                          <a:pt x="9699963" y="25327"/>
                          <a:pt x="9756139" y="444059"/>
                          <a:pt x="9816486" y="1122799"/>
                        </a:cubicBezTo>
                        <a:cubicBezTo>
                          <a:pt x="9950457" y="1521449"/>
                          <a:pt x="9853108" y="2386395"/>
                          <a:pt x="9816486" y="3474884"/>
                        </a:cubicBezTo>
                        <a:cubicBezTo>
                          <a:pt x="9840395" y="4073319"/>
                          <a:pt x="9688403" y="4518876"/>
                          <a:pt x="9447934" y="4597684"/>
                        </a:cubicBezTo>
                        <a:cubicBezTo>
                          <a:pt x="6536139" y="4865081"/>
                          <a:pt x="1406544" y="4391400"/>
                          <a:pt x="368551" y="4597684"/>
                        </a:cubicBezTo>
                        <a:cubicBezTo>
                          <a:pt x="54420" y="4561679"/>
                          <a:pt x="-118536" y="4092421"/>
                          <a:pt x="0" y="3474884"/>
                        </a:cubicBezTo>
                        <a:cubicBezTo>
                          <a:pt x="-59761" y="2964230"/>
                          <a:pt x="-11177" y="2191528"/>
                          <a:pt x="0" y="1122799"/>
                        </a:cubicBezTo>
                        <a:close/>
                      </a:path>
                      <a:path w="9816486" h="4597684" stroke="0" extrusionOk="0">
                        <a:moveTo>
                          <a:pt x="0" y="1122799"/>
                        </a:moveTo>
                        <a:cubicBezTo>
                          <a:pt x="-41314" y="421379"/>
                          <a:pt x="133191" y="43553"/>
                          <a:pt x="368551" y="0"/>
                        </a:cubicBezTo>
                        <a:cubicBezTo>
                          <a:pt x="4758214" y="-397309"/>
                          <a:pt x="7343327" y="492174"/>
                          <a:pt x="9447934" y="0"/>
                        </a:cubicBezTo>
                        <a:cubicBezTo>
                          <a:pt x="9636206" y="-124848"/>
                          <a:pt x="9749504" y="473475"/>
                          <a:pt x="9816486" y="1122799"/>
                        </a:cubicBezTo>
                        <a:cubicBezTo>
                          <a:pt x="9698566" y="1467084"/>
                          <a:pt x="9872303" y="2335337"/>
                          <a:pt x="9816486" y="3474884"/>
                        </a:cubicBezTo>
                        <a:cubicBezTo>
                          <a:pt x="9824130" y="4064235"/>
                          <a:pt x="9634042" y="4521236"/>
                          <a:pt x="9447934" y="4597684"/>
                        </a:cubicBezTo>
                        <a:cubicBezTo>
                          <a:pt x="5713171" y="4400183"/>
                          <a:pt x="2008720" y="4864013"/>
                          <a:pt x="368551" y="4597684"/>
                        </a:cubicBezTo>
                        <a:cubicBezTo>
                          <a:pt x="240862" y="4646521"/>
                          <a:pt x="-31299" y="4184087"/>
                          <a:pt x="0" y="3474884"/>
                        </a:cubicBezTo>
                        <a:cubicBezTo>
                          <a:pt x="-57056" y="2356450"/>
                          <a:pt x="-2617" y="1693701"/>
                          <a:pt x="0" y="1122799"/>
                        </a:cubicBezTo>
                        <a:close/>
                      </a:path>
                      <a:path w="9816486" h="4597684" fill="none" stroke="0" extrusionOk="0">
                        <a:moveTo>
                          <a:pt x="0" y="1122799"/>
                        </a:moveTo>
                        <a:cubicBezTo>
                          <a:pt x="-16224" y="521187"/>
                          <a:pt x="135099" y="-40461"/>
                          <a:pt x="368551" y="0"/>
                        </a:cubicBezTo>
                        <a:cubicBezTo>
                          <a:pt x="2735757" y="194150"/>
                          <a:pt x="6032472" y="-436612"/>
                          <a:pt x="9447934" y="0"/>
                        </a:cubicBezTo>
                        <a:cubicBezTo>
                          <a:pt x="9636516" y="-6745"/>
                          <a:pt x="9737158" y="437368"/>
                          <a:pt x="9816486" y="1122799"/>
                        </a:cubicBezTo>
                        <a:cubicBezTo>
                          <a:pt x="9948315" y="1622549"/>
                          <a:pt x="9889961" y="2310461"/>
                          <a:pt x="9816486" y="3474884"/>
                        </a:cubicBezTo>
                        <a:cubicBezTo>
                          <a:pt x="9840357" y="4064026"/>
                          <a:pt x="9647874" y="4518951"/>
                          <a:pt x="9447934" y="4597684"/>
                        </a:cubicBezTo>
                        <a:cubicBezTo>
                          <a:pt x="6731290" y="4965078"/>
                          <a:pt x="1489526" y="4437037"/>
                          <a:pt x="368551" y="4597684"/>
                        </a:cubicBezTo>
                        <a:cubicBezTo>
                          <a:pt x="54965" y="4614561"/>
                          <a:pt x="-68538" y="4128799"/>
                          <a:pt x="0" y="3474884"/>
                        </a:cubicBezTo>
                        <a:cubicBezTo>
                          <a:pt x="-96182" y="3181275"/>
                          <a:pt x="-173948" y="2180612"/>
                          <a:pt x="0" y="112279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defRPr/>
            </a:pPr>
            <a:r>
              <a:rPr lang="vi-VN" sz="3200" b="1" i="1" dirty="0">
                <a:solidFill>
                  <a:srgbClr val="7030A0"/>
                </a:solidFill>
                <a:latin typeface="Calibri" panose="020F0502020204030204" pitchFamily="34" charset="0"/>
                <a:cs typeface="Calibri" panose="020F0502020204030204" pitchFamily="34" charset="0"/>
              </a:rPr>
              <a:t>5. Bài thơ này có ý nghĩa gì? Chọn câu trả lời dưới đây hoặc nêu ý kiến của em.</a:t>
            </a:r>
          </a:p>
          <a:p>
            <a:pPr lvl="0" algn="just">
              <a:defRPr/>
            </a:pPr>
            <a:r>
              <a:rPr lang="vi-VN" sz="3200" b="1" dirty="0">
                <a:solidFill>
                  <a:srgbClr val="7030A0"/>
                </a:solidFill>
                <a:latin typeface="Calibri" panose="020F0502020204030204" pitchFamily="34" charset="0"/>
                <a:cs typeface="Calibri" panose="020F0502020204030204" pitchFamily="34" charset="0"/>
              </a:rPr>
              <a:t>A. Ca ngợi tình cảm và việc làm của các bạn nhỏ đối với ngựa biên phòng. </a:t>
            </a:r>
          </a:p>
          <a:p>
            <a:pPr lvl="0" algn="just">
              <a:defRPr/>
            </a:pPr>
            <a:r>
              <a:rPr lang="vi-VN" sz="3200" b="1" dirty="0">
                <a:solidFill>
                  <a:srgbClr val="7030A0"/>
                </a:solidFill>
                <a:latin typeface="Calibri" panose="020F0502020204030204" pitchFamily="34" charset="0"/>
                <a:cs typeface="Calibri" panose="020F0502020204030204" pitchFamily="34" charset="0"/>
              </a:rPr>
              <a:t>B. Nhắc chúng ta không quên công lao của những </a:t>
            </a:r>
            <a:r>
              <a:rPr lang="vi-VN" sz="3200" b="1" dirty="0" smtClean="0">
                <a:solidFill>
                  <a:srgbClr val="7030A0"/>
                </a:solidFill>
                <a:latin typeface="Calibri" panose="020F0502020204030204" pitchFamily="34" charset="0"/>
                <a:cs typeface="Calibri" panose="020F0502020204030204" pitchFamily="34" charset="0"/>
              </a:rPr>
              <a:t>ch</a:t>
            </a:r>
            <a:r>
              <a:rPr lang="en-US" sz="3200" b="1" dirty="0">
                <a:solidFill>
                  <a:srgbClr val="7030A0"/>
                </a:solidFill>
                <a:latin typeface="Calibri" panose="020F0502020204030204" pitchFamily="34" charset="0"/>
                <a:cs typeface="Calibri" panose="020F0502020204030204" pitchFamily="34" charset="0"/>
              </a:rPr>
              <a:t>ú</a:t>
            </a:r>
            <a:r>
              <a:rPr lang="vi-VN" sz="3200" b="1" dirty="0" smtClean="0">
                <a:solidFill>
                  <a:srgbClr val="7030A0"/>
                </a:solidFill>
                <a:latin typeface="Calibri" panose="020F0502020204030204" pitchFamily="34" charset="0"/>
                <a:cs typeface="Calibri" panose="020F0502020204030204" pitchFamily="34" charset="0"/>
              </a:rPr>
              <a:t> </a:t>
            </a:r>
            <a:r>
              <a:rPr lang="vi-VN" sz="3200" b="1" dirty="0">
                <a:solidFill>
                  <a:srgbClr val="7030A0"/>
                </a:solidFill>
                <a:latin typeface="Calibri" panose="020F0502020204030204" pitchFamily="34" charset="0"/>
                <a:cs typeface="Calibri" panose="020F0502020204030204" pitchFamily="34" charset="0"/>
              </a:rPr>
              <a:t>ngựa biên phòng.</a:t>
            </a:r>
          </a:p>
          <a:p>
            <a:pPr lvl="0" algn="just">
              <a:defRPr/>
            </a:pPr>
            <a:r>
              <a:rPr lang="vi-VN" sz="3200" b="1" dirty="0">
                <a:solidFill>
                  <a:srgbClr val="7030A0"/>
                </a:solidFill>
                <a:latin typeface="Calibri" panose="020F0502020204030204" pitchFamily="34" charset="0"/>
                <a:cs typeface="Calibri" panose="020F0502020204030204" pitchFamily="34" charset="0"/>
              </a:rPr>
              <a:t>C. Khuyên chúng ta biết ơn các chiến sĩ biên phòng bảo vệ biên cương của Tổ quốc.</a:t>
            </a:r>
            <a:endParaRPr kumimoji="0" lang="vi-VN" sz="3200" b="1"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F6B72A32-9B15-93FD-1EB1-D1F2F4B931C9}"/>
              </a:ext>
            </a:extLst>
          </p:cNvPr>
          <p:cNvPicPr>
            <a:picLocks noChangeAspect="1"/>
          </p:cNvPicPr>
          <p:nvPr/>
        </p:nvPicPr>
        <p:blipFill>
          <a:blip r:embed="rId3"/>
          <a:stretch>
            <a:fillRect/>
          </a:stretch>
        </p:blipFill>
        <p:spPr>
          <a:xfrm>
            <a:off x="-89440" y="119968"/>
            <a:ext cx="12034547" cy="1383912"/>
          </a:xfrm>
          <a:prstGeom prst="rect">
            <a:avLst/>
          </a:prstGeom>
        </p:spPr>
      </p:pic>
      <p:pic>
        <p:nvPicPr>
          <p:cNvPr id="7" name="Picture 6" descr="A group of people in clothing&#10;&#10;Description automatically generated with low confidence">
            <a:extLst>
              <a:ext uri="{FF2B5EF4-FFF2-40B4-BE49-F238E27FC236}">
                <a16:creationId xmlns:a16="http://schemas.microsoft.com/office/drawing/2014/main" xmlns="" id="{8CE587D7-8E07-C808-CC88-1E6631EB0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3066" y="5056707"/>
            <a:ext cx="3158934" cy="1987898"/>
          </a:xfrm>
          <a:prstGeom prst="rect">
            <a:avLst/>
          </a:prstGeom>
        </p:spPr>
      </p:pic>
    </p:spTree>
    <p:extLst>
      <p:ext uri="{BB962C8B-B14F-4D97-AF65-F5344CB8AC3E}">
        <p14:creationId xmlns:p14="http://schemas.microsoft.com/office/powerpoint/2010/main" val="792320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xmlns=""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75539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xmlns=""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115347" y="0"/>
            <a:ext cx="9746205" cy="7413570"/>
          </a:xfrm>
          <a:prstGeom prst="rect">
            <a:avLst/>
          </a:prstGeom>
          <a:noFill/>
          <a:ln>
            <a:noFill/>
          </a:ln>
        </p:spPr>
      </p:pic>
      <p:grpSp>
        <p:nvGrpSpPr>
          <p:cNvPr id="31" name="Group 30">
            <a:extLst>
              <a:ext uri="{FF2B5EF4-FFF2-40B4-BE49-F238E27FC236}">
                <a16:creationId xmlns:a16="http://schemas.microsoft.com/office/drawing/2014/main" xmlns=""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xmlns=""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xmlns=""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30" name="TextBox 29">
            <a:extLst>
              <a:ext uri="{FF2B5EF4-FFF2-40B4-BE49-F238E27FC236}">
                <a16:creationId xmlns:a16="http://schemas.microsoft.com/office/drawing/2014/main" xmlns="" id="{EFB35E11-806B-BABE-5376-699F05587491}"/>
              </a:ext>
            </a:extLst>
          </p:cNvPr>
          <p:cNvSpPr txBox="1"/>
          <p:nvPr/>
        </p:nvSpPr>
        <p:spPr>
          <a:xfrm>
            <a:off x="3141259" y="2110973"/>
            <a:ext cx="75183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Theo em, nội dung chính của bài là gì?</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xmlns="" id="{9120C658-A635-4CB8-ADBC-8E2436C04B62}"/>
              </a:ext>
            </a:extLst>
          </p:cNvPr>
          <p:cNvPicPr>
            <a:picLocks noChangeAspect="1"/>
          </p:cNvPicPr>
          <p:nvPr/>
        </p:nvPicPr>
        <p:blipFill>
          <a:blip r:embed="rId9"/>
          <a:stretch>
            <a:fillRect/>
          </a:stretch>
        </p:blipFill>
        <p:spPr>
          <a:xfrm>
            <a:off x="883180" y="895420"/>
            <a:ext cx="12034547" cy="1390008"/>
          </a:xfrm>
          <a:prstGeom prst="rect">
            <a:avLst/>
          </a:prstGeom>
        </p:spPr>
      </p:pic>
    </p:spTree>
    <p:extLst>
      <p:ext uri="{BB962C8B-B14F-4D97-AF65-F5344CB8AC3E}">
        <p14:creationId xmlns:p14="http://schemas.microsoft.com/office/powerpoint/2010/main" val="27290435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xmlns=""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xmlns=""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115347" y="0"/>
            <a:ext cx="10202777" cy="7413570"/>
          </a:xfrm>
          <a:prstGeom prst="rect">
            <a:avLst/>
          </a:prstGeom>
          <a:noFill/>
          <a:ln>
            <a:noFill/>
          </a:ln>
        </p:spPr>
      </p:pic>
      <p:grpSp>
        <p:nvGrpSpPr>
          <p:cNvPr id="31" name="Group 30">
            <a:extLst>
              <a:ext uri="{FF2B5EF4-FFF2-40B4-BE49-F238E27FC236}">
                <a16:creationId xmlns:a16="http://schemas.microsoft.com/office/drawing/2014/main" xmlns=""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xmlns=""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xmlns=""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30" name="TextBox 29">
            <a:extLst>
              <a:ext uri="{FF2B5EF4-FFF2-40B4-BE49-F238E27FC236}">
                <a16:creationId xmlns:a16="http://schemas.microsoft.com/office/drawing/2014/main" xmlns="" id="{EFB35E11-806B-BABE-5376-699F05587491}"/>
              </a:ext>
            </a:extLst>
          </p:cNvPr>
          <p:cNvSpPr txBox="1"/>
          <p:nvPr/>
        </p:nvSpPr>
        <p:spPr>
          <a:xfrm>
            <a:off x="3112179" y="1754494"/>
            <a:ext cx="84492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thơ</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nói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ngựa</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phòng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cánh</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cùng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bộ</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phòng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bảo</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vệ</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vùng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cương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T</a:t>
            </a:r>
            <a:r>
              <a:rPr kumimoji="0" lang="en-US" sz="4800" b="0" i="0" u="none" strike="noStrike" kern="1200" cap="none" spc="0" normalizeH="0" noProof="0" smtClean="0">
                <a:ln>
                  <a:noFill/>
                </a:ln>
                <a:solidFill>
                  <a:srgbClr val="002060"/>
                </a:solidFill>
                <a:effectLst/>
                <a:uLnTx/>
                <a:uFillTx/>
                <a:latin typeface="Calibri" panose="020F0502020204030204" pitchFamily="34" charset="0"/>
                <a:ea typeface="+mn-ea"/>
                <a:cs typeface="Calibri" panose="020F0502020204030204" pitchFamily="34" charset="0"/>
              </a:rPr>
              <a:t>ổ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quốc</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4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xmlns="" id="{3D9812E0-CD97-4A60-BEE0-DBEA3C693848}"/>
              </a:ext>
            </a:extLst>
          </p:cNvPr>
          <p:cNvPicPr>
            <a:picLocks noChangeAspect="1"/>
          </p:cNvPicPr>
          <p:nvPr/>
        </p:nvPicPr>
        <p:blipFill>
          <a:blip r:embed="rId9"/>
          <a:stretch>
            <a:fillRect/>
          </a:stretch>
        </p:blipFill>
        <p:spPr>
          <a:xfrm>
            <a:off x="-172995" y="132468"/>
            <a:ext cx="12034547" cy="1390008"/>
          </a:xfrm>
          <a:prstGeom prst="rect">
            <a:avLst/>
          </a:prstGeom>
        </p:spPr>
      </p:pic>
    </p:spTree>
    <p:extLst>
      <p:ext uri="{BB962C8B-B14F-4D97-AF65-F5344CB8AC3E}">
        <p14:creationId xmlns:p14="http://schemas.microsoft.com/office/powerpoint/2010/main" val="2775986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92;p3">
            <a:extLst>
              <a:ext uri="{FF2B5EF4-FFF2-40B4-BE49-F238E27FC236}">
                <a16:creationId xmlns:a16="http://schemas.microsoft.com/office/drawing/2014/main" xmlns="" id="{C985233E-54B6-8C71-C27E-8A6C202C72DE}"/>
              </a:ext>
            </a:extLst>
          </p:cNvPr>
          <p:cNvPicPr preferRelativeResize="0"/>
          <p:nvPr/>
        </p:nvPicPr>
        <p:blipFill rotWithShape="1">
          <a:blip r:embed="rId3">
            <a:alphaModFix/>
          </a:blip>
          <a:srcRect/>
          <a:stretch/>
        </p:blipFill>
        <p:spPr>
          <a:xfrm>
            <a:off x="130355" y="5320771"/>
            <a:ext cx="3032616" cy="3935368"/>
          </a:xfrm>
          <a:prstGeom prst="rect">
            <a:avLst/>
          </a:prstGeom>
          <a:noFill/>
          <a:ln>
            <a:noFill/>
          </a:ln>
        </p:spPr>
      </p:pic>
      <p:pic>
        <p:nvPicPr>
          <p:cNvPr id="7" name="Google Shape;90;p3">
            <a:extLst>
              <a:ext uri="{FF2B5EF4-FFF2-40B4-BE49-F238E27FC236}">
                <a16:creationId xmlns:a16="http://schemas.microsoft.com/office/drawing/2014/main" xmlns="" id="{49E21A1F-B74C-2507-4335-F220056F24D4}"/>
              </a:ext>
            </a:extLst>
          </p:cNvPr>
          <p:cNvPicPr preferRelativeResize="0"/>
          <p:nvPr/>
        </p:nvPicPr>
        <p:blipFill rotWithShape="1">
          <a:blip r:embed="rId3">
            <a:alphaModFix/>
          </a:blip>
          <a:srcRect/>
          <a:stretch/>
        </p:blipFill>
        <p:spPr>
          <a:xfrm>
            <a:off x="5221612" y="5270747"/>
            <a:ext cx="3032616" cy="3935368"/>
          </a:xfrm>
          <a:prstGeom prst="rect">
            <a:avLst/>
          </a:prstGeom>
          <a:noFill/>
          <a:ln>
            <a:noFill/>
          </a:ln>
        </p:spPr>
      </p:pic>
      <p:pic>
        <p:nvPicPr>
          <p:cNvPr id="8" name="Google Shape;91;p3">
            <a:extLst>
              <a:ext uri="{FF2B5EF4-FFF2-40B4-BE49-F238E27FC236}">
                <a16:creationId xmlns:a16="http://schemas.microsoft.com/office/drawing/2014/main" xmlns="" id="{6A5F6823-7A83-2F76-AAFB-DB1CA9DE0E9A}"/>
              </a:ext>
            </a:extLst>
          </p:cNvPr>
          <p:cNvPicPr preferRelativeResize="0"/>
          <p:nvPr/>
        </p:nvPicPr>
        <p:blipFill rotWithShape="1">
          <a:blip r:embed="rId3">
            <a:alphaModFix/>
          </a:blip>
          <a:srcRect/>
          <a:stretch/>
        </p:blipFill>
        <p:spPr>
          <a:xfrm>
            <a:off x="2288167" y="5437040"/>
            <a:ext cx="3032616" cy="3935368"/>
          </a:xfrm>
          <a:prstGeom prst="rect">
            <a:avLst/>
          </a:prstGeom>
          <a:noFill/>
          <a:ln>
            <a:noFill/>
          </a:ln>
        </p:spPr>
      </p:pic>
      <p:pic>
        <p:nvPicPr>
          <p:cNvPr id="9" name="Google Shape;90;p3">
            <a:extLst>
              <a:ext uri="{FF2B5EF4-FFF2-40B4-BE49-F238E27FC236}">
                <a16:creationId xmlns:a16="http://schemas.microsoft.com/office/drawing/2014/main" xmlns="" id="{45BD92DF-D6F4-F81F-70A3-8E3789E73A48}"/>
              </a:ext>
            </a:extLst>
          </p:cNvPr>
          <p:cNvPicPr preferRelativeResize="0"/>
          <p:nvPr/>
        </p:nvPicPr>
        <p:blipFill rotWithShape="1">
          <a:blip r:embed="rId3">
            <a:alphaModFix/>
          </a:blip>
          <a:srcRect/>
          <a:stretch/>
        </p:blipFill>
        <p:spPr>
          <a:xfrm>
            <a:off x="9433029" y="5320771"/>
            <a:ext cx="3032616" cy="3935368"/>
          </a:xfrm>
          <a:prstGeom prst="rect">
            <a:avLst/>
          </a:prstGeom>
          <a:noFill/>
          <a:ln>
            <a:noFill/>
          </a:ln>
        </p:spPr>
      </p:pic>
      <p:pic>
        <p:nvPicPr>
          <p:cNvPr id="10" name="Google Shape;90;p3">
            <a:extLst>
              <a:ext uri="{FF2B5EF4-FFF2-40B4-BE49-F238E27FC236}">
                <a16:creationId xmlns:a16="http://schemas.microsoft.com/office/drawing/2014/main" xmlns="" id="{49E21A1F-B74C-2507-4335-F220056F24D4}"/>
              </a:ext>
            </a:extLst>
          </p:cNvPr>
          <p:cNvPicPr preferRelativeResize="0"/>
          <p:nvPr/>
        </p:nvPicPr>
        <p:blipFill rotWithShape="1">
          <a:blip r:embed="rId3">
            <a:alphaModFix/>
          </a:blip>
          <a:srcRect/>
          <a:stretch/>
        </p:blipFill>
        <p:spPr>
          <a:xfrm>
            <a:off x="7166236" y="5203691"/>
            <a:ext cx="3032616" cy="3935368"/>
          </a:xfrm>
          <a:prstGeom prst="rect">
            <a:avLst/>
          </a:prstGeom>
          <a:noFill/>
          <a:ln>
            <a:noFill/>
          </a:ln>
        </p:spPr>
      </p:pic>
      <p:pic>
        <p:nvPicPr>
          <p:cNvPr id="2" name="Picture 1">
            <a:extLst>
              <a:ext uri="{FF2B5EF4-FFF2-40B4-BE49-F238E27FC236}">
                <a16:creationId xmlns:a16="http://schemas.microsoft.com/office/drawing/2014/main" xmlns="" id="{05316E34-DCA6-468D-8402-E370A077257A}"/>
              </a:ext>
            </a:extLst>
          </p:cNvPr>
          <p:cNvPicPr>
            <a:picLocks noChangeAspect="1"/>
          </p:cNvPicPr>
          <p:nvPr/>
        </p:nvPicPr>
        <p:blipFill>
          <a:blip r:embed="rId4"/>
          <a:stretch>
            <a:fillRect/>
          </a:stretch>
        </p:blipFill>
        <p:spPr>
          <a:xfrm>
            <a:off x="-125506" y="513804"/>
            <a:ext cx="12192000" cy="4396039"/>
          </a:xfrm>
          <a:prstGeom prst="rect">
            <a:avLst/>
          </a:prstGeom>
        </p:spPr>
      </p:pic>
    </p:spTree>
    <p:extLst>
      <p:ext uri="{BB962C8B-B14F-4D97-AF65-F5344CB8AC3E}">
        <p14:creationId xmlns:p14="http://schemas.microsoft.com/office/powerpoint/2010/main" val="2795296224"/>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A guitar on white background"/>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9753" y="470144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appy Flower Power Sticker for iOS &amp; Android | GIPHY | Happy flowers, Love  heart gif, Happy stickers">
            <a:extLst>
              <a:ext uri="{FF2B5EF4-FFF2-40B4-BE49-F238E27FC236}">
                <a16:creationId xmlns:a16="http://schemas.microsoft.com/office/drawing/2014/main" xmlns="" id="{8A71919D-47DE-C92E-17FB-36034D7DE6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11" y="1262495"/>
            <a:ext cx="1060642" cy="1060642"/>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741DF05A-4072-462F-BDDC-F4363CF9170B}"/>
              </a:ext>
            </a:extLst>
          </p:cNvPr>
          <p:cNvSpPr txBox="1"/>
          <p:nvPr/>
        </p:nvSpPr>
        <p:spPr>
          <a:xfrm>
            <a:off x="1300153" y="1462234"/>
            <a:ext cx="10481944" cy="2800767"/>
          </a:xfrm>
          <a:prstGeom prst="rect">
            <a:avLst/>
          </a:prstGeom>
          <a:noFill/>
        </p:spPr>
        <p:txBody>
          <a:bodyPr wrap="square" rtlCol="0">
            <a:spAutoFit/>
          </a:bodyPr>
          <a:lstStyle/>
          <a:p>
            <a:pPr lvl="0" algn="just">
              <a:defRPr/>
            </a:pPr>
            <a:r>
              <a:rPr lang="vi-VN" sz="4400" dirty="0">
                <a:solidFill>
                  <a:srgbClr val="0070C0"/>
                </a:solidFill>
                <a:latin typeface="Calibri" panose="020F0502020204030204"/>
              </a:rPr>
              <a:t>Đọc diễn cảm ngắt, nghỉ theo nhịp thơ, từng khổ thơ theo cảm xúc của tác giả: Khổ thơ 1,2,3 đọc với giọng khỏe khoắn, khổ thơ 4,5 đọc với giọng vui tươi</a:t>
            </a:r>
            <a:r>
              <a:rPr lang="en-US" sz="4400" dirty="0">
                <a:solidFill>
                  <a:srgbClr val="0070C0"/>
                </a:solidFill>
                <a:latin typeface="Calibri" panose="020F0502020204030204"/>
              </a:rPr>
              <a:t>.</a:t>
            </a:r>
            <a:endParaRPr kumimoji="0" lang="en-US" sz="4400" b="0" i="0" u="none" strike="noStrike" kern="1200" cap="none" spc="0" normalizeH="0" baseline="0" noProof="0" dirty="0">
              <a:ln>
                <a:noFill/>
              </a:ln>
              <a:solidFill>
                <a:srgbClr val="0070C0"/>
              </a:solidFill>
              <a:effectLst/>
              <a:uLnTx/>
              <a:uFillTx/>
              <a:latin typeface="Calibri" panose="020F0502020204030204"/>
            </a:endParaRPr>
          </a:p>
        </p:txBody>
      </p:sp>
      <p:pic>
        <p:nvPicPr>
          <p:cNvPr id="3" name="Picture 2">
            <a:extLst>
              <a:ext uri="{FF2B5EF4-FFF2-40B4-BE49-F238E27FC236}">
                <a16:creationId xmlns:a16="http://schemas.microsoft.com/office/drawing/2014/main" xmlns="" id="{D4B37654-538F-B30A-E393-2EAEE32F9D2E}"/>
              </a:ext>
            </a:extLst>
          </p:cNvPr>
          <p:cNvPicPr>
            <a:picLocks noChangeAspect="1"/>
          </p:cNvPicPr>
          <p:nvPr/>
        </p:nvPicPr>
        <p:blipFill>
          <a:blip r:embed="rId4"/>
          <a:stretch>
            <a:fillRect/>
          </a:stretch>
        </p:blipFill>
        <p:spPr>
          <a:xfrm>
            <a:off x="3574328" y="91265"/>
            <a:ext cx="5547841" cy="1609483"/>
          </a:xfrm>
          <a:prstGeom prst="rect">
            <a:avLst/>
          </a:prstGeom>
        </p:spPr>
      </p:pic>
    </p:spTree>
    <p:extLst>
      <p:ext uri="{BB962C8B-B14F-4D97-AF65-F5344CB8AC3E}">
        <p14:creationId xmlns:p14="http://schemas.microsoft.com/office/powerpoint/2010/main" val="30131864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5" name="Picture 34" descr="A group of people in clothing&#10;&#10;Description automatically generated with low confidence">
            <a:extLst>
              <a:ext uri="{FF2B5EF4-FFF2-40B4-BE49-F238E27FC236}">
                <a16:creationId xmlns:a16="http://schemas.microsoft.com/office/drawing/2014/main" xmlns="" id="{5F467817-D8A5-470C-B89C-73AF3DCE55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6037" y="5436149"/>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xmlns=""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3" name="Picture 4" descr="A guitar on white background"/>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85385" y="4875176"/>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xmlns="" id="{C528F266-FD37-4B48-9DDD-EE64D539A8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8AC1D7BF-AC66-96A6-074D-16C0709CC97B}"/>
              </a:ext>
            </a:extLst>
          </p:cNvPr>
          <p:cNvPicPr>
            <a:picLocks noChangeAspect="1"/>
          </p:cNvPicPr>
          <p:nvPr/>
        </p:nvPicPr>
        <p:blipFill>
          <a:blip r:embed="rId10"/>
          <a:stretch>
            <a:fillRect/>
          </a:stretch>
        </p:blipFill>
        <p:spPr>
          <a:xfrm>
            <a:off x="2690358" y="343901"/>
            <a:ext cx="6706181" cy="2365453"/>
          </a:xfrm>
          <a:prstGeom prst="rect">
            <a:avLst/>
          </a:prstGeom>
        </p:spPr>
      </p:pic>
    </p:spTree>
    <p:controls>
      <mc:AlternateContent xmlns:mc="http://schemas.openxmlformats.org/markup-compatibility/2006">
        <mc:Choice xmlns:v="urn:schemas-microsoft-com:vml" Requires="v">
          <p:control spid="1026" name="TextBox1" r:id="rId2" imgW="5060880" imgH="1079640"/>
        </mc:Choice>
        <mc:Fallback>
          <p:control name="TextBox1" r:id="rId2" imgW="5060880" imgH="1079640">
            <p:pic>
              <p:nvPicPr>
                <p:cNvPr id="0" name="TextBox1"/>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3611563" y="3024188"/>
                  <a:ext cx="5060950" cy="1079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0222140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316"/>
              </a:solidFill>
              <a:effectLst/>
              <a:uLnTx/>
              <a:uFillTx/>
              <a:latin typeface="Arial"/>
              <a:ea typeface="+mn-ea"/>
              <a:cs typeface="+mn-cs"/>
            </a:endParaRPr>
          </a:p>
        </p:txBody>
      </p:sp>
      <p:grpSp>
        <p:nvGrpSpPr>
          <p:cNvPr id="8" name="Group 7">
            <a:extLst>
              <a:ext uri="{FF2B5EF4-FFF2-40B4-BE49-F238E27FC236}">
                <a16:creationId xmlns:a16="http://schemas.microsoft.com/office/drawing/2014/main" xmlns=""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xmlns=""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xmlns=""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xmlns=""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xmlns=""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xmlns=""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xmlns=""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xmlns=""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xmlns=""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xmlns=""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xmlns=""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xmlns=""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xmlns=""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xmlns=""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xmlns=""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xmlns=""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xmlns=""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xmlns=""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xmlns=""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xmlns=""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xmlns=""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xmlns=""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xmlns="" id="{CDEC23E3-2B04-475B-A672-5BBFAA83E081}"/>
              </a:ext>
            </a:extLst>
          </p:cNvPr>
          <p:cNvPicPr>
            <a:picLocks noChangeAspect="1"/>
          </p:cNvPicPr>
          <p:nvPr/>
        </p:nvPicPr>
        <p:blipFill>
          <a:blip r:embed="rId5"/>
          <a:stretch>
            <a:fillRect/>
          </a:stretch>
        </p:blipFill>
        <p:spPr>
          <a:xfrm>
            <a:off x="6260347" y="3713732"/>
            <a:ext cx="5541931" cy="3748010"/>
          </a:xfrm>
          <a:prstGeom prst="rect">
            <a:avLst/>
          </a:prstGeom>
        </p:spPr>
      </p:pic>
      <p:pic>
        <p:nvPicPr>
          <p:cNvPr id="31" name="Graphic 82">
            <a:hlinkClick r:id="rId6" action="ppaction://hlinksldjump"/>
            <a:extLst>
              <a:ext uri="{FF2B5EF4-FFF2-40B4-BE49-F238E27FC236}">
                <a16:creationId xmlns:a16="http://schemas.microsoft.com/office/drawing/2014/main" xmlns="" id="{C0A518A4-38B1-4CFC-8081-34A6B102ACED}"/>
              </a:ext>
            </a:extLst>
          </p:cNvPr>
          <p:cNvPicPr>
            <a:picLocks noChangeAspect="1"/>
          </p:cNvPicPr>
          <p:nvPr/>
        </p:nvPicPr>
        <p:blipFill>
          <a:blip r:embed="rId7"/>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xmlns="" id="{79138142-250F-4A27-AF80-CF35AA46C3B5}"/>
              </a:ext>
            </a:extLst>
          </p:cNvPr>
          <p:cNvPicPr>
            <a:picLocks noChangeAspect="1"/>
          </p:cNvPicPr>
          <p:nvPr/>
        </p:nvPicPr>
        <p:blipFill>
          <a:blip r:embed="rId8"/>
          <a:stretch>
            <a:fillRect/>
          </a:stretch>
        </p:blipFill>
        <p:spPr>
          <a:xfrm>
            <a:off x="243620" y="509162"/>
            <a:ext cx="1282951" cy="1392919"/>
          </a:xfrm>
          <a:prstGeom prst="rect">
            <a:avLst/>
          </a:prstGeom>
        </p:spPr>
      </p:pic>
      <p:pic>
        <p:nvPicPr>
          <p:cNvPr id="4" name="Picture 3">
            <a:extLst>
              <a:ext uri="{FF2B5EF4-FFF2-40B4-BE49-F238E27FC236}">
                <a16:creationId xmlns:a16="http://schemas.microsoft.com/office/drawing/2014/main" xmlns="" id="{9914F0AF-29D1-1D62-06F6-B405E68459C3}"/>
              </a:ext>
            </a:extLst>
          </p:cNvPr>
          <p:cNvPicPr>
            <a:picLocks noChangeAspect="1"/>
          </p:cNvPicPr>
          <p:nvPr/>
        </p:nvPicPr>
        <p:blipFill>
          <a:blip r:embed="rId9"/>
          <a:stretch>
            <a:fillRect/>
          </a:stretch>
        </p:blipFill>
        <p:spPr>
          <a:xfrm>
            <a:off x="1071617" y="1871297"/>
            <a:ext cx="6066046" cy="4029805"/>
          </a:xfrm>
          <a:prstGeom prst="rect">
            <a:avLst/>
          </a:prstGeom>
        </p:spPr>
      </p:pic>
    </p:spTree>
    <p:extLst>
      <p:ext uri="{BB962C8B-B14F-4D97-AF65-F5344CB8AC3E}">
        <p14:creationId xmlns:p14="http://schemas.microsoft.com/office/powerpoint/2010/main" val="36356958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xmlns="" id="{6E9F2E87-3D41-4C46-AA57-C3E5CECF73F7}"/>
              </a:ext>
            </a:extLst>
          </p:cNvPr>
          <p:cNvSpPr/>
          <p:nvPr/>
        </p:nvSpPr>
        <p:spPr>
          <a:xfrm>
            <a:off x="540328" y="649891"/>
            <a:ext cx="11001432" cy="996029"/>
          </a:xfrm>
          <a:custGeom>
            <a:avLst/>
            <a:gdLst>
              <a:gd name="connsiteX0" fmla="*/ 0 w 8599741"/>
              <a:gd name="connsiteY0" fmla="*/ 223745 h 916201"/>
              <a:gd name="connsiteX1" fmla="*/ 223745 w 8599741"/>
              <a:gd name="connsiteY1" fmla="*/ 0 h 916201"/>
              <a:gd name="connsiteX2" fmla="*/ 8375996 w 8599741"/>
              <a:gd name="connsiteY2" fmla="*/ 0 h 916201"/>
              <a:gd name="connsiteX3" fmla="*/ 8599741 w 8599741"/>
              <a:gd name="connsiteY3" fmla="*/ 223745 h 916201"/>
              <a:gd name="connsiteX4" fmla="*/ 8599741 w 8599741"/>
              <a:gd name="connsiteY4" fmla="*/ 692456 h 916201"/>
              <a:gd name="connsiteX5" fmla="*/ 8375996 w 8599741"/>
              <a:gd name="connsiteY5" fmla="*/ 916201 h 916201"/>
              <a:gd name="connsiteX6" fmla="*/ 223745 w 8599741"/>
              <a:gd name="connsiteY6" fmla="*/ 916201 h 916201"/>
              <a:gd name="connsiteX7" fmla="*/ 0 w 8599741"/>
              <a:gd name="connsiteY7" fmla="*/ 692456 h 916201"/>
              <a:gd name="connsiteX8" fmla="*/ 0 w 8599741"/>
              <a:gd name="connsiteY8" fmla="*/ 223745 h 9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41" h="916201" fill="none" extrusionOk="0">
                <a:moveTo>
                  <a:pt x="0" y="223745"/>
                </a:moveTo>
                <a:cubicBezTo>
                  <a:pt x="-4603" y="116303"/>
                  <a:pt x="92099" y="-5426"/>
                  <a:pt x="223745" y="0"/>
                </a:cubicBezTo>
                <a:cubicBezTo>
                  <a:pt x="1082596" y="-35273"/>
                  <a:pt x="5055426" y="-144294"/>
                  <a:pt x="8375996" y="0"/>
                </a:cubicBezTo>
                <a:cubicBezTo>
                  <a:pt x="8508557" y="2736"/>
                  <a:pt x="8582209" y="85392"/>
                  <a:pt x="8599741" y="223745"/>
                </a:cubicBezTo>
                <a:cubicBezTo>
                  <a:pt x="8633295" y="292320"/>
                  <a:pt x="8602202" y="461278"/>
                  <a:pt x="8599741" y="692456"/>
                </a:cubicBezTo>
                <a:cubicBezTo>
                  <a:pt x="8613763" y="805424"/>
                  <a:pt x="8503488" y="911951"/>
                  <a:pt x="8375996" y="916201"/>
                </a:cubicBezTo>
                <a:cubicBezTo>
                  <a:pt x="6437499" y="993726"/>
                  <a:pt x="4057529" y="872498"/>
                  <a:pt x="223745" y="916201"/>
                </a:cubicBezTo>
                <a:cubicBezTo>
                  <a:pt x="85237" y="912062"/>
                  <a:pt x="-7891" y="815919"/>
                  <a:pt x="0" y="692456"/>
                </a:cubicBezTo>
                <a:cubicBezTo>
                  <a:pt x="-41532" y="568634"/>
                  <a:pt x="37876" y="370681"/>
                  <a:pt x="0" y="223745"/>
                </a:cubicBezTo>
                <a:close/>
              </a:path>
              <a:path w="8599741" h="916201" stroke="0" extrusionOk="0">
                <a:moveTo>
                  <a:pt x="0" y="223745"/>
                </a:moveTo>
                <a:cubicBezTo>
                  <a:pt x="-3080" y="89532"/>
                  <a:pt x="87304" y="10424"/>
                  <a:pt x="223745" y="0"/>
                </a:cubicBezTo>
                <a:cubicBezTo>
                  <a:pt x="1123635" y="-95379"/>
                  <a:pt x="5181297" y="58096"/>
                  <a:pt x="8375996" y="0"/>
                </a:cubicBezTo>
                <a:cubicBezTo>
                  <a:pt x="8481892" y="-12443"/>
                  <a:pt x="8584739" y="89392"/>
                  <a:pt x="8599741" y="223745"/>
                </a:cubicBezTo>
                <a:cubicBezTo>
                  <a:pt x="8581382" y="276631"/>
                  <a:pt x="8609235" y="479356"/>
                  <a:pt x="8599741" y="692456"/>
                </a:cubicBezTo>
                <a:cubicBezTo>
                  <a:pt x="8609353" y="804602"/>
                  <a:pt x="8484947" y="901637"/>
                  <a:pt x="8375996" y="916201"/>
                </a:cubicBezTo>
                <a:cubicBezTo>
                  <a:pt x="5956740" y="856295"/>
                  <a:pt x="2684693" y="998715"/>
                  <a:pt x="223745" y="916201"/>
                </a:cubicBezTo>
                <a:cubicBezTo>
                  <a:pt x="84346" y="920114"/>
                  <a:pt x="-16689" y="832965"/>
                  <a:pt x="0" y="692456"/>
                </a:cubicBezTo>
                <a:cubicBezTo>
                  <a:pt x="-25742" y="570839"/>
                  <a:pt x="26038" y="424730"/>
                  <a:pt x="0" y="22374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996029" fill="none" extrusionOk="0">
                        <a:moveTo>
                          <a:pt x="0" y="243239"/>
                        </a:moveTo>
                        <a:cubicBezTo>
                          <a:pt x="-9967" y="140726"/>
                          <a:pt x="102478" y="-16208"/>
                          <a:pt x="286231" y="0"/>
                        </a:cubicBezTo>
                        <a:cubicBezTo>
                          <a:pt x="652317" y="177744"/>
                          <a:pt x="6451665" y="-652342"/>
                          <a:pt x="10715200" y="0"/>
                        </a:cubicBezTo>
                        <a:cubicBezTo>
                          <a:pt x="10904817" y="9072"/>
                          <a:pt x="10962217" y="78679"/>
                          <a:pt x="11001432" y="243239"/>
                        </a:cubicBezTo>
                        <a:cubicBezTo>
                          <a:pt x="11061368" y="315966"/>
                          <a:pt x="11014165" y="537031"/>
                          <a:pt x="11001432" y="752789"/>
                        </a:cubicBezTo>
                        <a:cubicBezTo>
                          <a:pt x="11038963" y="860783"/>
                          <a:pt x="10895586" y="972665"/>
                          <a:pt x="10715200" y="996029"/>
                        </a:cubicBezTo>
                        <a:cubicBezTo>
                          <a:pt x="8084787" y="1072783"/>
                          <a:pt x="4791118" y="774960"/>
                          <a:pt x="286231" y="996029"/>
                        </a:cubicBezTo>
                        <a:cubicBezTo>
                          <a:pt x="84689" y="984782"/>
                          <a:pt x="-13104" y="886968"/>
                          <a:pt x="0" y="752789"/>
                        </a:cubicBezTo>
                        <a:cubicBezTo>
                          <a:pt x="-51139" y="587727"/>
                          <a:pt x="50490" y="386666"/>
                          <a:pt x="0" y="243239"/>
                        </a:cubicBezTo>
                        <a:close/>
                      </a:path>
                      <a:path w="11001432" h="996029" stroke="0" extrusionOk="0">
                        <a:moveTo>
                          <a:pt x="0" y="243239"/>
                        </a:moveTo>
                        <a:cubicBezTo>
                          <a:pt x="-20659" y="92243"/>
                          <a:pt x="92369" y="10137"/>
                          <a:pt x="286231" y="0"/>
                        </a:cubicBezTo>
                        <a:cubicBezTo>
                          <a:pt x="1578493" y="-226827"/>
                          <a:pt x="6596074" y="141809"/>
                          <a:pt x="10715200" y="0"/>
                        </a:cubicBezTo>
                        <a:cubicBezTo>
                          <a:pt x="10852592" y="-28339"/>
                          <a:pt x="10955056" y="108114"/>
                          <a:pt x="11001432" y="243239"/>
                        </a:cubicBezTo>
                        <a:cubicBezTo>
                          <a:pt x="10943056" y="288868"/>
                          <a:pt x="11023021" y="513160"/>
                          <a:pt x="11001432" y="752789"/>
                        </a:cubicBezTo>
                        <a:cubicBezTo>
                          <a:pt x="11017899" y="853589"/>
                          <a:pt x="10874485" y="974341"/>
                          <a:pt x="10715200" y="996029"/>
                        </a:cubicBezTo>
                        <a:cubicBezTo>
                          <a:pt x="7453335" y="941610"/>
                          <a:pt x="3132554" y="1022687"/>
                          <a:pt x="286231" y="996029"/>
                        </a:cubicBezTo>
                        <a:cubicBezTo>
                          <a:pt x="127176" y="1011522"/>
                          <a:pt x="-28791" y="921865"/>
                          <a:pt x="0" y="752789"/>
                        </a:cubicBezTo>
                        <a:cubicBezTo>
                          <a:pt x="-56902" y="637587"/>
                          <a:pt x="44047" y="470533"/>
                          <a:pt x="0" y="243239"/>
                        </a:cubicBezTo>
                        <a:close/>
                      </a:path>
                      <a:path w="11001432" h="996029" fill="none" stroke="0" extrusionOk="0">
                        <a:moveTo>
                          <a:pt x="0" y="243239"/>
                        </a:moveTo>
                        <a:cubicBezTo>
                          <a:pt x="-14928" y="95204"/>
                          <a:pt x="106224" y="3492"/>
                          <a:pt x="286231" y="0"/>
                        </a:cubicBezTo>
                        <a:cubicBezTo>
                          <a:pt x="1447436" y="-276"/>
                          <a:pt x="6825778" y="-83866"/>
                          <a:pt x="10715200" y="0"/>
                        </a:cubicBezTo>
                        <a:cubicBezTo>
                          <a:pt x="10877718" y="-1999"/>
                          <a:pt x="10970262" y="86550"/>
                          <a:pt x="11001432" y="243239"/>
                        </a:cubicBezTo>
                        <a:cubicBezTo>
                          <a:pt x="11057532" y="328747"/>
                          <a:pt x="11007085" y="499359"/>
                          <a:pt x="11001432" y="752789"/>
                        </a:cubicBezTo>
                        <a:cubicBezTo>
                          <a:pt x="11025295" y="868556"/>
                          <a:pt x="10870821" y="983960"/>
                          <a:pt x="10715200" y="996029"/>
                        </a:cubicBezTo>
                        <a:cubicBezTo>
                          <a:pt x="8291673" y="1342504"/>
                          <a:pt x="4617177" y="863621"/>
                          <a:pt x="286231" y="996029"/>
                        </a:cubicBezTo>
                        <a:cubicBezTo>
                          <a:pt x="99561" y="993872"/>
                          <a:pt x="-19298" y="896350"/>
                          <a:pt x="0" y="752789"/>
                        </a:cubicBezTo>
                        <a:cubicBezTo>
                          <a:pt x="-54167" y="622559"/>
                          <a:pt x="27492" y="397037"/>
                          <a:pt x="0" y="24323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200" b="1" i="1" dirty="0">
                <a:solidFill>
                  <a:srgbClr val="002060"/>
                </a:solidFill>
                <a:latin typeface="Calibri" panose="020F0502020204030204" pitchFamily="34" charset="0"/>
                <a:cs typeface="Calibri" panose="020F0502020204030204" pitchFamily="34" charset="0"/>
              </a:rPr>
              <a:t>1. Tìm trong bài các câu thơ có sử dụng biện pháp so sánh.  </a:t>
            </a:r>
          </a:p>
        </p:txBody>
      </p:sp>
      <p:grpSp>
        <p:nvGrpSpPr>
          <p:cNvPr id="18" name="Group 17">
            <a:extLst>
              <a:ext uri="{FF2B5EF4-FFF2-40B4-BE49-F238E27FC236}">
                <a16:creationId xmlns:a16="http://schemas.microsoft.com/office/drawing/2014/main" xmlns="" id="{F484857F-AA80-D4A5-524D-F1BEA4FF1F7E}"/>
              </a:ext>
            </a:extLst>
          </p:cNvPr>
          <p:cNvGrpSpPr/>
          <p:nvPr/>
        </p:nvGrpSpPr>
        <p:grpSpPr>
          <a:xfrm>
            <a:off x="-284480" y="1310640"/>
            <a:ext cx="6451600" cy="5405120"/>
            <a:chOff x="0" y="1310640"/>
            <a:chExt cx="5405120" cy="5405120"/>
          </a:xfrm>
        </p:grpSpPr>
        <p:pic>
          <p:nvPicPr>
            <p:cNvPr id="12" name="Picture 11" descr="A wicker basket with a black background&#10;&#10;Description automatically generated">
              <a:extLst>
                <a:ext uri="{FF2B5EF4-FFF2-40B4-BE49-F238E27FC236}">
                  <a16:creationId xmlns:a16="http://schemas.microsoft.com/office/drawing/2014/main" xmlns="" id="{8C669666-EF80-16FC-2681-4FE7D37EB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0640"/>
              <a:ext cx="5405120" cy="5405120"/>
            </a:xfrm>
            <a:prstGeom prst="rect">
              <a:avLst/>
            </a:prstGeom>
          </p:spPr>
        </p:pic>
        <p:sp>
          <p:nvSpPr>
            <p:cNvPr id="16" name="TextBox 15">
              <a:extLst>
                <a:ext uri="{FF2B5EF4-FFF2-40B4-BE49-F238E27FC236}">
                  <a16:creationId xmlns:a16="http://schemas.microsoft.com/office/drawing/2014/main" xmlns="" id="{59C63B1C-5E2F-8879-A1BD-CE504DFFF300}"/>
                </a:ext>
              </a:extLst>
            </p:cNvPr>
            <p:cNvSpPr txBox="1"/>
            <p:nvPr/>
          </p:nvSpPr>
          <p:spPr>
            <a:xfrm>
              <a:off x="1320800" y="4724400"/>
              <a:ext cx="2570480" cy="954107"/>
            </a:xfrm>
            <a:prstGeom prst="rect">
              <a:avLst/>
            </a:prstGeom>
            <a:noFill/>
          </p:spPr>
          <p:txBody>
            <a:bodyPr wrap="square" rtlCol="0">
              <a:spAutoFit/>
            </a:bodyPr>
            <a:lstStyle/>
            <a:p>
              <a:pPr algn="ctr"/>
              <a:r>
                <a:rPr lang="en-US" sz="2800" b="1" dirty="0">
                  <a:highlight>
                    <a:srgbClr val="FFFF00"/>
                  </a:highlight>
                </a:rPr>
                <a:t>So </a:t>
              </a:r>
              <a:r>
                <a:rPr lang="en-US" sz="2800" b="1" dirty="0" err="1">
                  <a:highlight>
                    <a:srgbClr val="FFFF00"/>
                  </a:highlight>
                </a:rPr>
                <a:t>sánh</a:t>
              </a:r>
              <a:r>
                <a:rPr lang="en-US" sz="2800" b="1" dirty="0">
                  <a:highlight>
                    <a:srgbClr val="FFFF00"/>
                  </a:highlight>
                </a:rPr>
                <a:t> </a:t>
              </a:r>
              <a:r>
                <a:rPr lang="en-US" sz="2800" b="1" dirty="0" err="1">
                  <a:highlight>
                    <a:srgbClr val="FFFF00"/>
                  </a:highlight>
                </a:rPr>
                <a:t>đặc</a:t>
              </a:r>
              <a:r>
                <a:rPr lang="en-US" sz="2800" b="1" dirty="0">
                  <a:highlight>
                    <a:srgbClr val="FFFF00"/>
                  </a:highlight>
                </a:rPr>
                <a:t> </a:t>
              </a:r>
              <a:r>
                <a:rPr lang="en-US" sz="2800" b="1" dirty="0" err="1">
                  <a:highlight>
                    <a:srgbClr val="FFFF00"/>
                  </a:highlight>
                </a:rPr>
                <a:t>điểm</a:t>
              </a:r>
              <a:r>
                <a:rPr lang="en-US" sz="2800" b="1" dirty="0">
                  <a:highlight>
                    <a:srgbClr val="FFFF00"/>
                  </a:highlight>
                </a:rPr>
                <a:t> </a:t>
              </a:r>
              <a:r>
                <a:rPr lang="en-US" sz="2800" b="1" dirty="0" err="1">
                  <a:highlight>
                    <a:srgbClr val="FFFF00"/>
                  </a:highlight>
                </a:rPr>
                <a:t>của</a:t>
              </a:r>
              <a:r>
                <a:rPr lang="en-US" sz="2800" b="1" dirty="0">
                  <a:highlight>
                    <a:srgbClr val="FFFF00"/>
                  </a:highlight>
                </a:rPr>
                <a:t> </a:t>
              </a:r>
              <a:r>
                <a:rPr lang="en-US" sz="2800" b="1" dirty="0" err="1">
                  <a:highlight>
                    <a:srgbClr val="FFFF00"/>
                  </a:highlight>
                </a:rPr>
                <a:t>sự</a:t>
              </a:r>
              <a:r>
                <a:rPr lang="en-US" sz="2800" b="1" dirty="0">
                  <a:highlight>
                    <a:srgbClr val="FFFF00"/>
                  </a:highlight>
                </a:rPr>
                <a:t> </a:t>
              </a:r>
              <a:r>
                <a:rPr lang="en-US" sz="2800" b="1" dirty="0" err="1">
                  <a:highlight>
                    <a:srgbClr val="FFFF00"/>
                  </a:highlight>
                </a:rPr>
                <a:t>vật</a:t>
              </a:r>
              <a:endParaRPr lang="en-US" sz="2800" b="1" dirty="0">
                <a:highlight>
                  <a:srgbClr val="FFFF00"/>
                </a:highlight>
              </a:endParaRPr>
            </a:p>
          </p:txBody>
        </p:sp>
      </p:grpSp>
      <p:grpSp>
        <p:nvGrpSpPr>
          <p:cNvPr id="19" name="Group 18">
            <a:extLst>
              <a:ext uri="{FF2B5EF4-FFF2-40B4-BE49-F238E27FC236}">
                <a16:creationId xmlns:a16="http://schemas.microsoft.com/office/drawing/2014/main" xmlns="" id="{CDEB6DB3-A24D-41D2-024E-B6617DC686E7}"/>
              </a:ext>
            </a:extLst>
          </p:cNvPr>
          <p:cNvGrpSpPr/>
          <p:nvPr/>
        </p:nvGrpSpPr>
        <p:grpSpPr>
          <a:xfrm>
            <a:off x="5902960" y="1239520"/>
            <a:ext cx="6461760" cy="5405120"/>
            <a:chOff x="5902960" y="1239520"/>
            <a:chExt cx="5405120" cy="5405120"/>
          </a:xfrm>
        </p:grpSpPr>
        <p:pic>
          <p:nvPicPr>
            <p:cNvPr id="14" name="Picture 13" descr="A wicker basket with a black background&#10;&#10;Description automatically generated">
              <a:extLst>
                <a:ext uri="{FF2B5EF4-FFF2-40B4-BE49-F238E27FC236}">
                  <a16:creationId xmlns:a16="http://schemas.microsoft.com/office/drawing/2014/main" xmlns="" id="{E4D66434-4F38-06EA-598B-169BD1CEC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960" y="1239520"/>
              <a:ext cx="5405120" cy="5405120"/>
            </a:xfrm>
            <a:prstGeom prst="rect">
              <a:avLst/>
            </a:prstGeom>
          </p:spPr>
        </p:pic>
        <p:sp>
          <p:nvSpPr>
            <p:cNvPr id="17" name="TextBox 16">
              <a:extLst>
                <a:ext uri="{FF2B5EF4-FFF2-40B4-BE49-F238E27FC236}">
                  <a16:creationId xmlns:a16="http://schemas.microsoft.com/office/drawing/2014/main" xmlns="" id="{2F2C4467-3106-012B-0950-4D0217B1BB73}"/>
                </a:ext>
              </a:extLst>
            </p:cNvPr>
            <p:cNvSpPr txBox="1"/>
            <p:nvPr/>
          </p:nvSpPr>
          <p:spPr>
            <a:xfrm>
              <a:off x="7355840" y="4663440"/>
              <a:ext cx="2773680" cy="954107"/>
            </a:xfrm>
            <a:prstGeom prst="rect">
              <a:avLst/>
            </a:prstGeom>
            <a:noFill/>
          </p:spPr>
          <p:txBody>
            <a:bodyPr wrap="square" rtlCol="0">
              <a:spAutoFit/>
            </a:bodyPr>
            <a:lstStyle/>
            <a:p>
              <a:pPr algn="ctr"/>
              <a:r>
                <a:rPr lang="en-US" sz="2800" b="1" dirty="0">
                  <a:highlight>
                    <a:srgbClr val="FFFF00"/>
                  </a:highlight>
                </a:rPr>
                <a:t>So </a:t>
              </a:r>
              <a:r>
                <a:rPr lang="en-US" sz="2800" b="1" dirty="0" err="1">
                  <a:highlight>
                    <a:srgbClr val="FFFF00"/>
                  </a:highlight>
                </a:rPr>
                <a:t>sánh</a:t>
              </a:r>
              <a:r>
                <a:rPr lang="en-US" sz="2800" b="1" dirty="0">
                  <a:highlight>
                    <a:srgbClr val="FFFF00"/>
                  </a:highlight>
                </a:rPr>
                <a:t> </a:t>
              </a:r>
              <a:r>
                <a:rPr lang="en-US" sz="2800" b="1" dirty="0" err="1">
                  <a:highlight>
                    <a:srgbClr val="FFFF00"/>
                  </a:highlight>
                </a:rPr>
                <a:t>đặc</a:t>
              </a:r>
              <a:r>
                <a:rPr lang="en-US" sz="2800" b="1" dirty="0">
                  <a:highlight>
                    <a:srgbClr val="FFFF00"/>
                  </a:highlight>
                </a:rPr>
                <a:t> </a:t>
              </a:r>
              <a:r>
                <a:rPr lang="en-US" sz="2800" b="1" dirty="0" err="1">
                  <a:highlight>
                    <a:srgbClr val="FFFF00"/>
                  </a:highlight>
                </a:rPr>
                <a:t>điểm</a:t>
              </a:r>
              <a:r>
                <a:rPr lang="en-US" sz="2800" b="1" dirty="0">
                  <a:highlight>
                    <a:srgbClr val="FFFF00"/>
                  </a:highlight>
                </a:rPr>
                <a:t> </a:t>
              </a:r>
              <a:r>
                <a:rPr lang="en-US" sz="2800" b="1" dirty="0" err="1">
                  <a:highlight>
                    <a:srgbClr val="FFFF00"/>
                  </a:highlight>
                </a:rPr>
                <a:t>của</a:t>
              </a:r>
              <a:r>
                <a:rPr lang="en-US" sz="2800" b="1" dirty="0">
                  <a:highlight>
                    <a:srgbClr val="FFFF00"/>
                  </a:highlight>
                </a:rPr>
                <a:t> </a:t>
              </a:r>
              <a:r>
                <a:rPr lang="en-US" sz="2800" b="1" dirty="0" err="1">
                  <a:highlight>
                    <a:srgbClr val="FFFF00"/>
                  </a:highlight>
                </a:rPr>
                <a:t>hoạt</a:t>
              </a:r>
              <a:r>
                <a:rPr lang="en-US" sz="2800" b="1" dirty="0">
                  <a:highlight>
                    <a:srgbClr val="FFFF00"/>
                  </a:highlight>
                </a:rPr>
                <a:t> </a:t>
              </a:r>
              <a:r>
                <a:rPr lang="en-US" sz="2800" b="1" dirty="0" err="1">
                  <a:highlight>
                    <a:srgbClr val="FFFF00"/>
                  </a:highlight>
                </a:rPr>
                <a:t>động</a:t>
              </a:r>
              <a:endParaRPr lang="en-US" sz="2800" b="1" dirty="0">
                <a:highlight>
                  <a:srgbClr val="FFFF00"/>
                </a:highlight>
              </a:endParaRPr>
            </a:p>
          </p:txBody>
        </p:sp>
      </p:grpSp>
      <p:sp>
        <p:nvSpPr>
          <p:cNvPr id="20" name="TextBox 19">
            <a:extLst>
              <a:ext uri="{FF2B5EF4-FFF2-40B4-BE49-F238E27FC236}">
                <a16:creationId xmlns:a16="http://schemas.microsoft.com/office/drawing/2014/main" xmlns="" id="{A38AE641-7603-4203-32A3-06999C20EE48}"/>
              </a:ext>
            </a:extLst>
          </p:cNvPr>
          <p:cNvSpPr txBox="1"/>
          <p:nvPr/>
        </p:nvSpPr>
        <p:spPr>
          <a:xfrm>
            <a:off x="1391920" y="2814320"/>
            <a:ext cx="3840480" cy="461665"/>
          </a:xfrm>
          <a:prstGeom prst="rect">
            <a:avLst/>
          </a:prstGeom>
          <a:noFill/>
        </p:spPr>
        <p:txBody>
          <a:bodyPr wrap="square" rtlCol="0">
            <a:spAutoFit/>
          </a:bodyPr>
          <a:lstStyle/>
          <a:p>
            <a:r>
              <a:rPr lang="vi-VN" sz="2400" b="1" i="0" dirty="0">
                <a:solidFill>
                  <a:srgbClr val="000000"/>
                </a:solidFill>
                <a:effectLst/>
                <a:latin typeface="Calibri" panose="020F0502020204030204" pitchFamily="34" charset="0"/>
                <a:cs typeface="Calibri" panose="020F0502020204030204" pitchFamily="34" charset="0"/>
              </a:rPr>
              <a:t>Chân ngựa như sắt thép </a:t>
            </a:r>
            <a:endParaRPr lang="en-US" sz="2400" b="1"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xmlns="" id="{8964FA94-2833-1469-5B63-37F9B0D612FB}"/>
              </a:ext>
            </a:extLst>
          </p:cNvPr>
          <p:cNvSpPr txBox="1"/>
          <p:nvPr/>
        </p:nvSpPr>
        <p:spPr>
          <a:xfrm>
            <a:off x="1402080" y="3434080"/>
            <a:ext cx="347472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 Vó ngựa như có mắt </a:t>
            </a:r>
            <a:endParaRPr lang="en-US" sz="2400" b="1"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xmlns="" id="{12BEDA81-4C6A-B6D3-0BBA-472980A48D79}"/>
              </a:ext>
            </a:extLst>
          </p:cNvPr>
          <p:cNvSpPr txBox="1"/>
          <p:nvPr/>
        </p:nvSpPr>
        <p:spPr>
          <a:xfrm>
            <a:off x="7548880" y="2570480"/>
            <a:ext cx="3840480" cy="461665"/>
          </a:xfrm>
          <a:prstGeom prst="rect">
            <a:avLst/>
          </a:prstGeom>
          <a:noFill/>
        </p:spPr>
        <p:txBody>
          <a:bodyPr wrap="square" rtlCol="0">
            <a:spAutoFit/>
          </a:bodyPr>
          <a:lstStyle/>
          <a:p>
            <a:r>
              <a:rPr lang="vi-VN" sz="2400" b="1" dirty="0">
                <a:solidFill>
                  <a:srgbClr val="000000"/>
                </a:solidFill>
                <a:latin typeface="Calibri" panose="020F0502020204030204" pitchFamily="34" charset="0"/>
                <a:cs typeface="Calibri" panose="020F0502020204030204" pitchFamily="34" charset="0"/>
              </a:rPr>
              <a:t>Ngựa phi nhanh như bay </a:t>
            </a:r>
            <a:endParaRPr lang="en-US" sz="2400" b="1"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xmlns="" id="{363B4264-796F-CAAB-7336-E8DACA87B142}"/>
              </a:ext>
            </a:extLst>
          </p:cNvPr>
          <p:cNvSpPr txBox="1"/>
          <p:nvPr/>
        </p:nvSpPr>
        <p:spPr>
          <a:xfrm>
            <a:off x="7548880" y="3119120"/>
            <a:ext cx="347472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Ngựa phăm phăm bốn vó </a:t>
            </a:r>
            <a:endParaRPr lang="en-US" sz="2400" b="1"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xmlns="" id="{3F2B89CD-390C-65A0-E887-E0D54346DBFE}"/>
              </a:ext>
            </a:extLst>
          </p:cNvPr>
          <p:cNvSpPr txBox="1"/>
          <p:nvPr/>
        </p:nvSpPr>
        <p:spPr>
          <a:xfrm>
            <a:off x="7254240" y="3606800"/>
            <a:ext cx="379984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Như băm xuống mặt đường</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1101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t="-23000" r="-6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4726" t="17046" r="35781" b="64729"/>
          <a:stretch/>
        </p:blipFill>
        <p:spPr>
          <a:xfrm>
            <a:off x="598082" y="485775"/>
            <a:ext cx="4468485" cy="2785289"/>
          </a:xfrm>
          <a:prstGeom prst="rect">
            <a:avLst/>
          </a:prstGeom>
        </p:spPr>
      </p:pic>
      <p:sp>
        <p:nvSpPr>
          <p:cNvPr id="14" name="任意多边形: 形状 40">
            <a:extLst>
              <a:ext uri="{FF2B5EF4-FFF2-40B4-BE49-F238E27FC236}">
                <a16:creationId xmlns:a16="http://schemas.microsoft.com/office/drawing/2014/main" xmlns="" id="{079C0B21-8F0E-8D81-EF03-564F4CC9C9B2}"/>
              </a:ext>
            </a:extLst>
          </p:cNvPr>
          <p:cNvSpPr/>
          <p:nvPr/>
        </p:nvSpPr>
        <p:spPr>
          <a:xfrm>
            <a:off x="3209925" y="794565"/>
            <a:ext cx="8448675" cy="143428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7" name="Picture 2" descr="Ballerina with melody symbols on rainbow wave"/>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48591"/>
          <a:stretch/>
        </p:blipFill>
        <p:spPr bwMode="auto">
          <a:xfrm>
            <a:off x="10569839" y="165599"/>
            <a:ext cx="1444065" cy="13999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ảnh Cô Giáo PNG Miễn Phí Tải Về - Lovepik">
            <a:extLst>
              <a:ext uri="{FF2B5EF4-FFF2-40B4-BE49-F238E27FC236}">
                <a16:creationId xmlns:a16="http://schemas.microsoft.com/office/drawing/2014/main" xmlns="" id="{9C9ABDA0-89C3-4CEA-885A-D657D4EEFA1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41" b="93006" l="9981" r="89924">
                        <a14:foregroundMark x1="48099" y1="8380" x2="70913" y2="8518"/>
                        <a14:foregroundMark x1="59981" y1="17659" x2="59221" y2="31025"/>
                        <a14:foregroundMark x1="46483" y1="9903" x2="38213" y2="16620"/>
                        <a14:foregroundMark x1="43156" y1="9903" x2="39068" y2="13019"/>
                        <a14:foregroundMark x1="42776" y1="9141" x2="36977" y2="20845"/>
                        <a14:foregroundMark x1="44772" y1="8518" x2="38878" y2="11565"/>
                        <a14:foregroundMark x1="43536" y1="8241" x2="38213" y2="11080"/>
                        <a14:foregroundMark x1="40304" y1="10319" x2="38213" y2="25970"/>
                        <a14:foregroundMark x1="38213" y1="25970" x2="39449" y2="28463"/>
                        <a14:foregroundMark x1="36122" y1="17798" x2="36787" y2="23823"/>
                        <a14:foregroundMark x1="36407" y1="19183" x2="36787" y2="21884"/>
                        <a14:foregroundMark x1="46483" y1="57687" x2="47243" y2="63989"/>
                        <a14:foregroundMark x1="35741" y1="18560" x2="36597" y2="22161"/>
                        <a14:foregroundMark x1="58555" y1="88712" x2="54658" y2="930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7588" y="-236459"/>
            <a:ext cx="5770113" cy="74032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43F6506E-E6CC-4A60-A536-11D814406CC2}"/>
              </a:ext>
            </a:extLst>
          </p:cNvPr>
          <p:cNvSpPr txBox="1"/>
          <p:nvPr/>
        </p:nvSpPr>
        <p:spPr>
          <a:xfrm>
            <a:off x="4061610" y="1026204"/>
            <a:ext cx="6815940" cy="830997"/>
          </a:xfrm>
          <a:prstGeom prst="rect">
            <a:avLst/>
          </a:prstGeom>
          <a:noFill/>
        </p:spPr>
        <p:txBody>
          <a:bodyPr wrap="square" rtlCol="0">
            <a:spAutoFit/>
          </a:bodyPr>
          <a:lstStyle/>
          <a:p>
            <a:pPr lvl="0"/>
            <a:r>
              <a:rPr lang="en-US" sz="4800" b="1" dirty="0" err="1">
                <a:solidFill>
                  <a:srgbClr val="002060"/>
                </a:solidFill>
              </a:rPr>
              <a:t>Bài</a:t>
            </a:r>
            <a:r>
              <a:rPr lang="en-US" sz="4800" b="1" dirty="0">
                <a:solidFill>
                  <a:srgbClr val="002060"/>
                </a:solidFill>
              </a:rPr>
              <a:t> </a:t>
            </a:r>
            <a:r>
              <a:rPr lang="en-US" sz="4800" b="1" dirty="0" err="1">
                <a:solidFill>
                  <a:srgbClr val="002060"/>
                </a:solidFill>
              </a:rPr>
              <a:t>hát</a:t>
            </a:r>
            <a:r>
              <a:rPr lang="en-US" sz="4800" b="1" dirty="0">
                <a:solidFill>
                  <a:srgbClr val="002060"/>
                </a:solidFill>
              </a:rPr>
              <a:t> </a:t>
            </a:r>
            <a:r>
              <a:rPr lang="en-US" sz="4800" b="1" dirty="0" err="1">
                <a:solidFill>
                  <a:srgbClr val="002060"/>
                </a:solidFill>
              </a:rPr>
              <a:t>có</a:t>
            </a:r>
            <a:r>
              <a:rPr lang="en-US" sz="4800" b="1" dirty="0">
                <a:solidFill>
                  <a:srgbClr val="002060"/>
                </a:solidFill>
              </a:rPr>
              <a:t> </a:t>
            </a:r>
            <a:r>
              <a:rPr lang="en-US" sz="4800" b="1" dirty="0" err="1">
                <a:solidFill>
                  <a:srgbClr val="002060"/>
                </a:solidFill>
              </a:rPr>
              <a:t>nội</a:t>
            </a:r>
            <a:r>
              <a:rPr lang="en-US" sz="4800" b="1" dirty="0">
                <a:solidFill>
                  <a:srgbClr val="002060"/>
                </a:solidFill>
              </a:rPr>
              <a:t> dung </a:t>
            </a:r>
            <a:r>
              <a:rPr lang="en-US" sz="4800" b="1" dirty="0" err="1">
                <a:solidFill>
                  <a:srgbClr val="002060"/>
                </a:solidFill>
              </a:rPr>
              <a:t>gì</a:t>
            </a:r>
            <a:r>
              <a:rPr lang="en-US" sz="4800" b="1" dirty="0">
                <a:solidFill>
                  <a:srgbClr val="002060"/>
                </a:solidFill>
              </a:rPr>
              <a:t>?</a:t>
            </a:r>
            <a:endParaRPr kumimoji="0" lang="en-US" sz="1800" b="1" i="0" u="none" strike="noStrike" kern="1200" cap="none" spc="0" normalizeH="0" baseline="0" noProof="0" dirty="0">
              <a:ln>
                <a:noFill/>
              </a:ln>
              <a:solidFill>
                <a:srgbClr val="002060"/>
              </a:solidFill>
              <a:effectLst/>
              <a:uLnTx/>
              <a:uFillTx/>
            </a:endParaRPr>
          </a:p>
        </p:txBody>
      </p:sp>
      <p:sp>
        <p:nvSpPr>
          <p:cNvPr id="4" name="任意多边形: 形状 40">
            <a:extLst>
              <a:ext uri="{FF2B5EF4-FFF2-40B4-BE49-F238E27FC236}">
                <a16:creationId xmlns:a16="http://schemas.microsoft.com/office/drawing/2014/main" xmlns="" id="{834FF451-617D-B825-823C-F88C563BFC4D}"/>
              </a:ext>
            </a:extLst>
          </p:cNvPr>
          <p:cNvSpPr/>
          <p:nvPr/>
        </p:nvSpPr>
        <p:spPr>
          <a:xfrm>
            <a:off x="3448050" y="2709090"/>
            <a:ext cx="8448675" cy="143428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B438595B-C905-62A8-0DEE-1E4C3F231207}"/>
              </a:ext>
            </a:extLst>
          </p:cNvPr>
          <p:cNvSpPr txBox="1"/>
          <p:nvPr/>
        </p:nvSpPr>
        <p:spPr>
          <a:xfrm>
            <a:off x="3819526" y="2845479"/>
            <a:ext cx="7981950" cy="1323439"/>
          </a:xfrm>
          <a:prstGeom prst="rect">
            <a:avLst/>
          </a:prstGeom>
          <a:noFill/>
        </p:spPr>
        <p:txBody>
          <a:bodyPr wrap="square" rtlCol="0">
            <a:spAutoFit/>
          </a:bodyPr>
          <a:lstStyle/>
          <a:p>
            <a:pPr lvl="0"/>
            <a:r>
              <a:rPr lang="vi-VN" sz="4000" b="1" dirty="0">
                <a:solidFill>
                  <a:srgbClr val="002060"/>
                </a:solidFill>
                <a:latin typeface="Calibri" panose="020F0502020204030204" pitchFamily="34" charset="0"/>
                <a:cs typeface="Calibri" panose="020F0502020204030204" pitchFamily="34" charset="0"/>
              </a:rPr>
              <a:t>Em đã làm gì để bày tỏ lòng biết ơn đối với các thầy cô đã dạy dỗ mình?</a:t>
            </a:r>
            <a:endParaRPr kumimoji="0" lang="en-US" sz="1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97541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4"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xmlns="" id="{6E9F2E87-3D41-4C46-AA57-C3E5CECF73F7}"/>
              </a:ext>
            </a:extLst>
          </p:cNvPr>
          <p:cNvSpPr/>
          <p:nvPr/>
        </p:nvSpPr>
        <p:spPr>
          <a:xfrm>
            <a:off x="540328" y="528321"/>
            <a:ext cx="11001432" cy="1117600"/>
          </a:xfrm>
          <a:custGeom>
            <a:avLst/>
            <a:gdLst>
              <a:gd name="connsiteX0" fmla="*/ 0 w 8599741"/>
              <a:gd name="connsiteY0" fmla="*/ 223745 h 916201"/>
              <a:gd name="connsiteX1" fmla="*/ 223745 w 8599741"/>
              <a:gd name="connsiteY1" fmla="*/ 0 h 916201"/>
              <a:gd name="connsiteX2" fmla="*/ 8375996 w 8599741"/>
              <a:gd name="connsiteY2" fmla="*/ 0 h 916201"/>
              <a:gd name="connsiteX3" fmla="*/ 8599741 w 8599741"/>
              <a:gd name="connsiteY3" fmla="*/ 223745 h 916201"/>
              <a:gd name="connsiteX4" fmla="*/ 8599741 w 8599741"/>
              <a:gd name="connsiteY4" fmla="*/ 692456 h 916201"/>
              <a:gd name="connsiteX5" fmla="*/ 8375996 w 8599741"/>
              <a:gd name="connsiteY5" fmla="*/ 916201 h 916201"/>
              <a:gd name="connsiteX6" fmla="*/ 223745 w 8599741"/>
              <a:gd name="connsiteY6" fmla="*/ 916201 h 916201"/>
              <a:gd name="connsiteX7" fmla="*/ 0 w 8599741"/>
              <a:gd name="connsiteY7" fmla="*/ 692456 h 916201"/>
              <a:gd name="connsiteX8" fmla="*/ 0 w 8599741"/>
              <a:gd name="connsiteY8" fmla="*/ 223745 h 9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41" h="916201" fill="none" extrusionOk="0">
                <a:moveTo>
                  <a:pt x="0" y="223745"/>
                </a:moveTo>
                <a:cubicBezTo>
                  <a:pt x="-4603" y="116303"/>
                  <a:pt x="92099" y="-5426"/>
                  <a:pt x="223745" y="0"/>
                </a:cubicBezTo>
                <a:cubicBezTo>
                  <a:pt x="1082596" y="-35273"/>
                  <a:pt x="5055426" y="-144294"/>
                  <a:pt x="8375996" y="0"/>
                </a:cubicBezTo>
                <a:cubicBezTo>
                  <a:pt x="8508557" y="2736"/>
                  <a:pt x="8582209" y="85392"/>
                  <a:pt x="8599741" y="223745"/>
                </a:cubicBezTo>
                <a:cubicBezTo>
                  <a:pt x="8633295" y="292320"/>
                  <a:pt x="8602202" y="461278"/>
                  <a:pt x="8599741" y="692456"/>
                </a:cubicBezTo>
                <a:cubicBezTo>
                  <a:pt x="8613763" y="805424"/>
                  <a:pt x="8503488" y="911951"/>
                  <a:pt x="8375996" y="916201"/>
                </a:cubicBezTo>
                <a:cubicBezTo>
                  <a:pt x="6437499" y="993726"/>
                  <a:pt x="4057529" y="872498"/>
                  <a:pt x="223745" y="916201"/>
                </a:cubicBezTo>
                <a:cubicBezTo>
                  <a:pt x="85237" y="912062"/>
                  <a:pt x="-7891" y="815919"/>
                  <a:pt x="0" y="692456"/>
                </a:cubicBezTo>
                <a:cubicBezTo>
                  <a:pt x="-41532" y="568634"/>
                  <a:pt x="37876" y="370681"/>
                  <a:pt x="0" y="223745"/>
                </a:cubicBezTo>
                <a:close/>
              </a:path>
              <a:path w="8599741" h="916201" stroke="0" extrusionOk="0">
                <a:moveTo>
                  <a:pt x="0" y="223745"/>
                </a:moveTo>
                <a:cubicBezTo>
                  <a:pt x="-3080" y="89532"/>
                  <a:pt x="87304" y="10424"/>
                  <a:pt x="223745" y="0"/>
                </a:cubicBezTo>
                <a:cubicBezTo>
                  <a:pt x="1123635" y="-95379"/>
                  <a:pt x="5181297" y="58096"/>
                  <a:pt x="8375996" y="0"/>
                </a:cubicBezTo>
                <a:cubicBezTo>
                  <a:pt x="8481892" y="-12443"/>
                  <a:pt x="8584739" y="89392"/>
                  <a:pt x="8599741" y="223745"/>
                </a:cubicBezTo>
                <a:cubicBezTo>
                  <a:pt x="8581382" y="276631"/>
                  <a:pt x="8609235" y="479356"/>
                  <a:pt x="8599741" y="692456"/>
                </a:cubicBezTo>
                <a:cubicBezTo>
                  <a:pt x="8609353" y="804602"/>
                  <a:pt x="8484947" y="901637"/>
                  <a:pt x="8375996" y="916201"/>
                </a:cubicBezTo>
                <a:cubicBezTo>
                  <a:pt x="5956740" y="856295"/>
                  <a:pt x="2684693" y="998715"/>
                  <a:pt x="223745" y="916201"/>
                </a:cubicBezTo>
                <a:cubicBezTo>
                  <a:pt x="84346" y="920114"/>
                  <a:pt x="-16689" y="832965"/>
                  <a:pt x="0" y="692456"/>
                </a:cubicBezTo>
                <a:cubicBezTo>
                  <a:pt x="-25742" y="570839"/>
                  <a:pt x="26038" y="424730"/>
                  <a:pt x="0" y="22374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1117600" fill="none" extrusionOk="0">
                        <a:moveTo>
                          <a:pt x="0" y="272928"/>
                        </a:moveTo>
                        <a:cubicBezTo>
                          <a:pt x="-12080" y="163563"/>
                          <a:pt x="114681" y="-8728"/>
                          <a:pt x="286231" y="0"/>
                        </a:cubicBezTo>
                        <a:cubicBezTo>
                          <a:pt x="699076" y="159272"/>
                          <a:pt x="6460360" y="-395565"/>
                          <a:pt x="10715200" y="0"/>
                        </a:cubicBezTo>
                        <a:cubicBezTo>
                          <a:pt x="10895868" y="6711"/>
                          <a:pt x="10975630" y="101318"/>
                          <a:pt x="11001432" y="272928"/>
                        </a:cubicBezTo>
                        <a:cubicBezTo>
                          <a:pt x="11061270" y="354764"/>
                          <a:pt x="11013202" y="594663"/>
                          <a:pt x="11001432" y="844671"/>
                        </a:cubicBezTo>
                        <a:cubicBezTo>
                          <a:pt x="11030397" y="974133"/>
                          <a:pt x="10892454" y="1097068"/>
                          <a:pt x="10715200" y="1117600"/>
                        </a:cubicBezTo>
                        <a:cubicBezTo>
                          <a:pt x="8166259" y="1208713"/>
                          <a:pt x="5133906" y="1039624"/>
                          <a:pt x="286231" y="1117600"/>
                        </a:cubicBezTo>
                        <a:cubicBezTo>
                          <a:pt x="105923" y="1111687"/>
                          <a:pt x="-25073" y="995069"/>
                          <a:pt x="0" y="844671"/>
                        </a:cubicBezTo>
                        <a:cubicBezTo>
                          <a:pt x="-52199" y="679384"/>
                          <a:pt x="52369" y="420802"/>
                          <a:pt x="0" y="272928"/>
                        </a:cubicBezTo>
                        <a:close/>
                      </a:path>
                      <a:path w="11001432" h="1117600" stroke="0" extrusionOk="0">
                        <a:moveTo>
                          <a:pt x="0" y="272928"/>
                        </a:moveTo>
                        <a:cubicBezTo>
                          <a:pt x="-21742" y="103793"/>
                          <a:pt x="100517" y="12024"/>
                          <a:pt x="286231" y="0"/>
                        </a:cubicBezTo>
                        <a:cubicBezTo>
                          <a:pt x="1508937" y="-178763"/>
                          <a:pt x="6326547" y="807300"/>
                          <a:pt x="10715200" y="0"/>
                        </a:cubicBezTo>
                        <a:cubicBezTo>
                          <a:pt x="10851113" y="-18595"/>
                          <a:pt x="10962587" y="116947"/>
                          <a:pt x="11001432" y="272928"/>
                        </a:cubicBezTo>
                        <a:cubicBezTo>
                          <a:pt x="10934522" y="322672"/>
                          <a:pt x="11044922" y="558304"/>
                          <a:pt x="11001432" y="844671"/>
                        </a:cubicBezTo>
                        <a:cubicBezTo>
                          <a:pt x="11015936" y="970290"/>
                          <a:pt x="10874271" y="1094042"/>
                          <a:pt x="10715200" y="1117600"/>
                        </a:cubicBezTo>
                        <a:cubicBezTo>
                          <a:pt x="7510812" y="1051546"/>
                          <a:pt x="3269731" y="1183853"/>
                          <a:pt x="286231" y="1117600"/>
                        </a:cubicBezTo>
                        <a:cubicBezTo>
                          <a:pt x="123296" y="1131351"/>
                          <a:pt x="-29169" y="1033220"/>
                          <a:pt x="0" y="844671"/>
                        </a:cubicBezTo>
                        <a:cubicBezTo>
                          <a:pt x="-50427" y="708736"/>
                          <a:pt x="51398" y="532914"/>
                          <a:pt x="0" y="272928"/>
                        </a:cubicBezTo>
                        <a:close/>
                      </a:path>
                      <a:path w="11001432" h="1117600" fill="none" stroke="0" extrusionOk="0">
                        <a:moveTo>
                          <a:pt x="0" y="272928"/>
                        </a:moveTo>
                        <a:cubicBezTo>
                          <a:pt x="-7089" y="137721"/>
                          <a:pt x="103082" y="5317"/>
                          <a:pt x="286231" y="0"/>
                        </a:cubicBezTo>
                        <a:cubicBezTo>
                          <a:pt x="1904645" y="273549"/>
                          <a:pt x="6606501" y="-147663"/>
                          <a:pt x="10715200" y="0"/>
                        </a:cubicBezTo>
                        <a:cubicBezTo>
                          <a:pt x="10868415" y="-8184"/>
                          <a:pt x="10962390" y="92223"/>
                          <a:pt x="11001432" y="272928"/>
                        </a:cubicBezTo>
                        <a:cubicBezTo>
                          <a:pt x="11066870" y="375300"/>
                          <a:pt x="11019508" y="550110"/>
                          <a:pt x="11001432" y="844671"/>
                        </a:cubicBezTo>
                        <a:cubicBezTo>
                          <a:pt x="11024862" y="975942"/>
                          <a:pt x="10859114" y="1093306"/>
                          <a:pt x="10715200" y="1117600"/>
                        </a:cubicBezTo>
                        <a:cubicBezTo>
                          <a:pt x="8295037" y="1490015"/>
                          <a:pt x="4617673" y="979466"/>
                          <a:pt x="286231" y="1117600"/>
                        </a:cubicBezTo>
                        <a:cubicBezTo>
                          <a:pt x="81222" y="1119428"/>
                          <a:pt x="-27867" y="1013312"/>
                          <a:pt x="0" y="844671"/>
                        </a:cubicBezTo>
                        <a:cubicBezTo>
                          <a:pt x="-54144" y="697915"/>
                          <a:pt x="45203" y="451242"/>
                          <a:pt x="0" y="2729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i="1" dirty="0">
                <a:solidFill>
                  <a:srgbClr val="002060"/>
                </a:solidFill>
                <a:latin typeface="Calibri" panose="020F0502020204030204" pitchFamily="34" charset="0"/>
                <a:cs typeface="Calibri" panose="020F0502020204030204" pitchFamily="34" charset="0"/>
              </a:rPr>
              <a:t>2. </a:t>
            </a:r>
            <a:r>
              <a:rPr lang="vi-VN" sz="3200" b="1" i="1" dirty="0">
                <a:solidFill>
                  <a:srgbClr val="002060"/>
                </a:solidFill>
                <a:latin typeface="Calibri" panose="020F0502020204030204" pitchFamily="34" charset="0"/>
                <a:cs typeface="Calibri" panose="020F0502020204030204" pitchFamily="34" charset="0"/>
              </a:rPr>
              <a:t>Viết 2 – 3 câu về chú ngựa biên phòng, trong đó có sử dụng biện pháp so sánh. </a:t>
            </a:r>
            <a:endPar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Rectangle: Rounded Corners 27">
            <a:extLst>
              <a:ext uri="{FF2B5EF4-FFF2-40B4-BE49-F238E27FC236}">
                <a16:creationId xmlns:a16="http://schemas.microsoft.com/office/drawing/2014/main" xmlns="" id="{92105D73-77BF-02A3-6740-97C8947915B7}"/>
              </a:ext>
            </a:extLst>
          </p:cNvPr>
          <p:cNvSpPr/>
          <p:nvPr/>
        </p:nvSpPr>
        <p:spPr>
          <a:xfrm>
            <a:off x="1391920" y="2194059"/>
            <a:ext cx="9103360" cy="2946901"/>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9103360"/>
                      <a:gd name="connsiteY0" fmla="*/ 594448 h 2946901"/>
                      <a:gd name="connsiteX1" fmla="*/ 850022 w 9103360"/>
                      <a:gd name="connsiteY1" fmla="*/ 0 h 2946901"/>
                      <a:gd name="connsiteX2" fmla="*/ 1907639 w 9103360"/>
                      <a:gd name="connsiteY2" fmla="*/ 0 h 2946901"/>
                      <a:gd name="connsiteX3" fmla="*/ 2817188 w 9103360"/>
                      <a:gd name="connsiteY3" fmla="*/ 0 h 2946901"/>
                      <a:gd name="connsiteX4" fmla="*/ 3726738 w 9103360"/>
                      <a:gd name="connsiteY4" fmla="*/ 0 h 2946901"/>
                      <a:gd name="connsiteX5" fmla="*/ 4858388 w 9103360"/>
                      <a:gd name="connsiteY5" fmla="*/ 0 h 2946901"/>
                      <a:gd name="connsiteX6" fmla="*/ 5693904 w 9103360"/>
                      <a:gd name="connsiteY6" fmla="*/ 0 h 2946901"/>
                      <a:gd name="connsiteX7" fmla="*/ 6603456 w 9103360"/>
                      <a:gd name="connsiteY7" fmla="*/ 0 h 2946901"/>
                      <a:gd name="connsiteX8" fmla="*/ 8253337 w 9103360"/>
                      <a:gd name="connsiteY8" fmla="*/ 0 h 2946901"/>
                      <a:gd name="connsiteX9" fmla="*/ 9103360 w 9103360"/>
                      <a:gd name="connsiteY9" fmla="*/ 594448 h 2946901"/>
                      <a:gd name="connsiteX10" fmla="*/ 9103360 w 9103360"/>
                      <a:gd name="connsiteY10" fmla="*/ 1198029 h 2946901"/>
                      <a:gd name="connsiteX11" fmla="*/ 9103360 w 9103360"/>
                      <a:gd name="connsiteY11" fmla="*/ 1784031 h 2946901"/>
                      <a:gd name="connsiteX12" fmla="*/ 9103360 w 9103360"/>
                      <a:gd name="connsiteY12" fmla="*/ 2352452 h 2946901"/>
                      <a:gd name="connsiteX13" fmla="*/ 8253337 w 9103360"/>
                      <a:gd name="connsiteY13" fmla="*/ 2946901 h 2946901"/>
                      <a:gd name="connsiteX14" fmla="*/ 7195720 w 9103360"/>
                      <a:gd name="connsiteY14" fmla="*/ 2946901 h 2946901"/>
                      <a:gd name="connsiteX15" fmla="*/ 6138104 w 9103360"/>
                      <a:gd name="connsiteY15" fmla="*/ 2946901 h 2946901"/>
                      <a:gd name="connsiteX16" fmla="*/ 5006455 w 9103360"/>
                      <a:gd name="connsiteY16" fmla="*/ 2946901 h 2946901"/>
                      <a:gd name="connsiteX17" fmla="*/ 3948838 w 9103360"/>
                      <a:gd name="connsiteY17" fmla="*/ 2946901 h 2946901"/>
                      <a:gd name="connsiteX18" fmla="*/ 2965255 w 9103360"/>
                      <a:gd name="connsiteY18" fmla="*/ 2946901 h 2946901"/>
                      <a:gd name="connsiteX19" fmla="*/ 1981672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45289 h 2946901"/>
                      <a:gd name="connsiteX24" fmla="*/ 0 w 9103360"/>
                      <a:gd name="connsiteY24" fmla="*/ 594448 h 2946901"/>
                      <a:gd name="connsiteX0" fmla="*/ 0 w 9103360"/>
                      <a:gd name="connsiteY0" fmla="*/ 594448 h 2946901"/>
                      <a:gd name="connsiteX1" fmla="*/ 850022 w 9103360"/>
                      <a:gd name="connsiteY1" fmla="*/ 0 h 2946901"/>
                      <a:gd name="connsiteX2" fmla="*/ 1981672 w 9103360"/>
                      <a:gd name="connsiteY2" fmla="*/ 0 h 2946901"/>
                      <a:gd name="connsiteX3" fmla="*/ 2891222 w 9103360"/>
                      <a:gd name="connsiteY3" fmla="*/ 0 h 2946901"/>
                      <a:gd name="connsiteX4" fmla="*/ 3800772 w 9103360"/>
                      <a:gd name="connsiteY4" fmla="*/ 0 h 2946901"/>
                      <a:gd name="connsiteX5" fmla="*/ 4932422 w 9103360"/>
                      <a:gd name="connsiteY5" fmla="*/ 0 h 2946901"/>
                      <a:gd name="connsiteX6" fmla="*/ 5916005 w 9103360"/>
                      <a:gd name="connsiteY6" fmla="*/ 0 h 2946901"/>
                      <a:gd name="connsiteX7" fmla="*/ 7121687 w 9103360"/>
                      <a:gd name="connsiteY7" fmla="*/ 0 h 2946901"/>
                      <a:gd name="connsiteX8" fmla="*/ 8253337 w 9103360"/>
                      <a:gd name="connsiteY8" fmla="*/ 0 h 2946901"/>
                      <a:gd name="connsiteX9" fmla="*/ 9103360 w 9103360"/>
                      <a:gd name="connsiteY9" fmla="*/ 594448 h 2946901"/>
                      <a:gd name="connsiteX10" fmla="*/ 9103360 w 9103360"/>
                      <a:gd name="connsiteY10" fmla="*/ 1145289 h 2946901"/>
                      <a:gd name="connsiteX11" fmla="*/ 9103360 w 9103360"/>
                      <a:gd name="connsiteY11" fmla="*/ 1766450 h 2946901"/>
                      <a:gd name="connsiteX12" fmla="*/ 9103360 w 9103360"/>
                      <a:gd name="connsiteY12" fmla="*/ 2352452 h 2946901"/>
                      <a:gd name="connsiteX13" fmla="*/ 8253337 w 9103360"/>
                      <a:gd name="connsiteY13" fmla="*/ 2946901 h 2946901"/>
                      <a:gd name="connsiteX14" fmla="*/ 7417821 w 9103360"/>
                      <a:gd name="connsiteY14" fmla="*/ 2946901 h 2946901"/>
                      <a:gd name="connsiteX15" fmla="*/ 6212137 w 9103360"/>
                      <a:gd name="connsiteY15" fmla="*/ 2946901 h 2946901"/>
                      <a:gd name="connsiteX16" fmla="*/ 5228554 w 9103360"/>
                      <a:gd name="connsiteY16" fmla="*/ 2946901 h 2946901"/>
                      <a:gd name="connsiteX17" fmla="*/ 4244971 w 9103360"/>
                      <a:gd name="connsiteY17" fmla="*/ 2946901 h 2946901"/>
                      <a:gd name="connsiteX18" fmla="*/ 3039289 w 9103360"/>
                      <a:gd name="connsiteY18" fmla="*/ 2946901 h 2946901"/>
                      <a:gd name="connsiteX19" fmla="*/ 1907639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98029 h 2946901"/>
                      <a:gd name="connsiteX24" fmla="*/ 0 w 9103360"/>
                      <a:gd name="connsiteY24" fmla="*/ 594448 h 294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03360" h="2946901" fill="none" extrusionOk="0">
                        <a:moveTo>
                          <a:pt x="0" y="594448"/>
                        </a:moveTo>
                        <a:cubicBezTo>
                          <a:pt x="-40293" y="244576"/>
                          <a:pt x="370975" y="-13102"/>
                          <a:pt x="850022" y="0"/>
                        </a:cubicBezTo>
                        <a:cubicBezTo>
                          <a:pt x="1209191" y="-24159"/>
                          <a:pt x="1707454" y="35029"/>
                          <a:pt x="1907639" y="0"/>
                        </a:cubicBezTo>
                        <a:cubicBezTo>
                          <a:pt x="2139880" y="-27874"/>
                          <a:pt x="2524245" y="-39125"/>
                          <a:pt x="2817188" y="0"/>
                        </a:cubicBezTo>
                        <a:cubicBezTo>
                          <a:pt x="3134463" y="-11702"/>
                          <a:pt x="3429601" y="21753"/>
                          <a:pt x="3726738" y="0"/>
                        </a:cubicBezTo>
                        <a:cubicBezTo>
                          <a:pt x="4061443" y="-14739"/>
                          <a:pt x="4556614" y="13449"/>
                          <a:pt x="4858388" y="0"/>
                        </a:cubicBezTo>
                        <a:cubicBezTo>
                          <a:pt x="5147860" y="50662"/>
                          <a:pt x="5396906" y="-3656"/>
                          <a:pt x="5693904" y="0"/>
                        </a:cubicBezTo>
                        <a:cubicBezTo>
                          <a:pt x="5990324" y="23234"/>
                          <a:pt x="6246185" y="-51230"/>
                          <a:pt x="6603456" y="0"/>
                        </a:cubicBezTo>
                        <a:cubicBezTo>
                          <a:pt x="6861498" y="-38419"/>
                          <a:pt x="7584760" y="-74106"/>
                          <a:pt x="8253337" y="0"/>
                        </a:cubicBezTo>
                        <a:cubicBezTo>
                          <a:pt x="8701219" y="-59004"/>
                          <a:pt x="9069615" y="229524"/>
                          <a:pt x="9103360" y="594448"/>
                        </a:cubicBezTo>
                        <a:cubicBezTo>
                          <a:pt x="9132374" y="837998"/>
                          <a:pt x="9125593" y="921981"/>
                          <a:pt x="9103360" y="1198029"/>
                        </a:cubicBezTo>
                        <a:cubicBezTo>
                          <a:pt x="9051794" y="1461358"/>
                          <a:pt x="9074549" y="1607598"/>
                          <a:pt x="9103360" y="1784031"/>
                        </a:cubicBezTo>
                        <a:cubicBezTo>
                          <a:pt x="9111589" y="1936011"/>
                          <a:pt x="9115178" y="2149151"/>
                          <a:pt x="9103360" y="2352452"/>
                        </a:cubicBezTo>
                        <a:cubicBezTo>
                          <a:pt x="9159932" y="2675444"/>
                          <a:pt x="8753137" y="2905545"/>
                          <a:pt x="8253337" y="2946901"/>
                        </a:cubicBezTo>
                        <a:cubicBezTo>
                          <a:pt x="7745657" y="2979417"/>
                          <a:pt x="7624785" y="2938994"/>
                          <a:pt x="7195720" y="2946901"/>
                        </a:cubicBezTo>
                        <a:cubicBezTo>
                          <a:pt x="6766709" y="2892114"/>
                          <a:pt x="6565916" y="2921542"/>
                          <a:pt x="6138104" y="2946901"/>
                        </a:cubicBezTo>
                        <a:cubicBezTo>
                          <a:pt x="5677105" y="2980801"/>
                          <a:pt x="5454075" y="2928833"/>
                          <a:pt x="5006455" y="2946901"/>
                        </a:cubicBezTo>
                        <a:cubicBezTo>
                          <a:pt x="4556176" y="2980262"/>
                          <a:pt x="4285549" y="2982787"/>
                          <a:pt x="3948838" y="2946901"/>
                        </a:cubicBezTo>
                        <a:cubicBezTo>
                          <a:pt x="3619070" y="2955492"/>
                          <a:pt x="3405086" y="2937548"/>
                          <a:pt x="2965255" y="2946901"/>
                        </a:cubicBezTo>
                        <a:cubicBezTo>
                          <a:pt x="2508458" y="2893947"/>
                          <a:pt x="2397539" y="2906081"/>
                          <a:pt x="1981672" y="2946901"/>
                        </a:cubicBezTo>
                        <a:cubicBezTo>
                          <a:pt x="1572156" y="2976511"/>
                          <a:pt x="1299686" y="3034203"/>
                          <a:pt x="850022" y="2946901"/>
                        </a:cubicBezTo>
                        <a:cubicBezTo>
                          <a:pt x="431407" y="2932961"/>
                          <a:pt x="84625" y="2670286"/>
                          <a:pt x="0" y="2352452"/>
                        </a:cubicBezTo>
                        <a:cubicBezTo>
                          <a:pt x="31340" y="2127921"/>
                          <a:pt x="25436" y="1951514"/>
                          <a:pt x="0" y="1766450"/>
                        </a:cubicBezTo>
                        <a:cubicBezTo>
                          <a:pt x="-37037" y="1580215"/>
                          <a:pt x="16127" y="1467009"/>
                          <a:pt x="0" y="1145289"/>
                        </a:cubicBezTo>
                        <a:cubicBezTo>
                          <a:pt x="5451" y="861647"/>
                          <a:pt x="17206" y="775962"/>
                          <a:pt x="0" y="594448"/>
                        </a:cubicBezTo>
                        <a:close/>
                      </a:path>
                      <a:path w="9103360" h="2946901" stroke="0" extrusionOk="0">
                        <a:moveTo>
                          <a:pt x="0" y="594448"/>
                        </a:moveTo>
                        <a:cubicBezTo>
                          <a:pt x="48260" y="244707"/>
                          <a:pt x="381260" y="-15922"/>
                          <a:pt x="850022" y="0"/>
                        </a:cubicBezTo>
                        <a:cubicBezTo>
                          <a:pt x="1107696" y="-56325"/>
                          <a:pt x="1722128" y="-6274"/>
                          <a:pt x="1981672" y="0"/>
                        </a:cubicBezTo>
                        <a:cubicBezTo>
                          <a:pt x="2224803" y="-31131"/>
                          <a:pt x="2489825" y="8450"/>
                          <a:pt x="2891222" y="0"/>
                        </a:cubicBezTo>
                        <a:cubicBezTo>
                          <a:pt x="3297745" y="2810"/>
                          <a:pt x="3414906" y="10884"/>
                          <a:pt x="3800772" y="0"/>
                        </a:cubicBezTo>
                        <a:cubicBezTo>
                          <a:pt x="4184930" y="-9510"/>
                          <a:pt x="4580346" y="18405"/>
                          <a:pt x="4932422" y="0"/>
                        </a:cubicBezTo>
                        <a:cubicBezTo>
                          <a:pt x="5218158" y="19649"/>
                          <a:pt x="5670269" y="-34580"/>
                          <a:pt x="5916005" y="0"/>
                        </a:cubicBezTo>
                        <a:cubicBezTo>
                          <a:pt x="6210420" y="50356"/>
                          <a:pt x="6641959" y="33256"/>
                          <a:pt x="7121687" y="0"/>
                        </a:cubicBezTo>
                        <a:cubicBezTo>
                          <a:pt x="7648062" y="40688"/>
                          <a:pt x="7783654" y="3807"/>
                          <a:pt x="8253337" y="0"/>
                        </a:cubicBezTo>
                        <a:cubicBezTo>
                          <a:pt x="8597478" y="38785"/>
                          <a:pt x="9154640" y="196256"/>
                          <a:pt x="9103360" y="594448"/>
                        </a:cubicBezTo>
                        <a:cubicBezTo>
                          <a:pt x="9057103" y="758184"/>
                          <a:pt x="9097975" y="962545"/>
                          <a:pt x="9103360" y="1145289"/>
                        </a:cubicBezTo>
                        <a:cubicBezTo>
                          <a:pt x="9127634" y="1299909"/>
                          <a:pt x="9079537" y="1620415"/>
                          <a:pt x="9103360" y="1766450"/>
                        </a:cubicBezTo>
                        <a:cubicBezTo>
                          <a:pt x="9150908" y="1986616"/>
                          <a:pt x="9059313" y="2083854"/>
                          <a:pt x="9103360" y="2352452"/>
                        </a:cubicBezTo>
                        <a:cubicBezTo>
                          <a:pt x="9085854" y="2562377"/>
                          <a:pt x="8650733" y="2909851"/>
                          <a:pt x="8253337" y="2946901"/>
                        </a:cubicBezTo>
                        <a:cubicBezTo>
                          <a:pt x="7957970" y="2924531"/>
                          <a:pt x="7727954" y="2971995"/>
                          <a:pt x="7417821" y="2946901"/>
                        </a:cubicBezTo>
                        <a:cubicBezTo>
                          <a:pt x="7058515" y="2941246"/>
                          <a:pt x="6576269" y="2957480"/>
                          <a:pt x="6212137" y="2946901"/>
                        </a:cubicBezTo>
                        <a:cubicBezTo>
                          <a:pt x="5843685" y="2949537"/>
                          <a:pt x="5476201" y="2862200"/>
                          <a:pt x="5228554" y="2946901"/>
                        </a:cubicBezTo>
                        <a:cubicBezTo>
                          <a:pt x="4978930" y="2965084"/>
                          <a:pt x="4614750" y="3001950"/>
                          <a:pt x="4244971" y="2946901"/>
                        </a:cubicBezTo>
                        <a:cubicBezTo>
                          <a:pt x="3922294" y="2892932"/>
                          <a:pt x="3602442" y="2894909"/>
                          <a:pt x="3039289" y="2946901"/>
                        </a:cubicBezTo>
                        <a:cubicBezTo>
                          <a:pt x="2511396" y="3041731"/>
                          <a:pt x="2161044" y="2926689"/>
                          <a:pt x="1907639" y="2946901"/>
                        </a:cubicBezTo>
                        <a:cubicBezTo>
                          <a:pt x="1695664" y="3012575"/>
                          <a:pt x="1356338" y="3008445"/>
                          <a:pt x="850022" y="2946901"/>
                        </a:cubicBezTo>
                        <a:cubicBezTo>
                          <a:pt x="367237" y="2877138"/>
                          <a:pt x="-11622" y="2773658"/>
                          <a:pt x="0" y="2352452"/>
                        </a:cubicBezTo>
                        <a:cubicBezTo>
                          <a:pt x="32164" y="2131603"/>
                          <a:pt x="6584" y="1897946"/>
                          <a:pt x="0" y="1766450"/>
                        </a:cubicBezTo>
                        <a:cubicBezTo>
                          <a:pt x="-12892" y="1650048"/>
                          <a:pt x="34071" y="1401509"/>
                          <a:pt x="0" y="1198029"/>
                        </a:cubicBezTo>
                        <a:cubicBezTo>
                          <a:pt x="-13395" y="994631"/>
                          <a:pt x="13906" y="821551"/>
                          <a:pt x="0" y="594448"/>
                        </a:cubicBezTo>
                        <a:close/>
                      </a:path>
                      <a:path w="9103360" h="2946901" fill="none" stroke="0" extrusionOk="0">
                        <a:moveTo>
                          <a:pt x="0" y="594448"/>
                        </a:moveTo>
                        <a:cubicBezTo>
                          <a:pt x="-32135" y="257613"/>
                          <a:pt x="421494" y="50368"/>
                          <a:pt x="850022" y="0"/>
                        </a:cubicBezTo>
                        <a:cubicBezTo>
                          <a:pt x="1157496" y="-18139"/>
                          <a:pt x="1666845" y="27208"/>
                          <a:pt x="1907639" y="0"/>
                        </a:cubicBezTo>
                        <a:cubicBezTo>
                          <a:pt x="2166170" y="-35749"/>
                          <a:pt x="2403025" y="8993"/>
                          <a:pt x="2817188" y="0"/>
                        </a:cubicBezTo>
                        <a:cubicBezTo>
                          <a:pt x="3118936" y="16227"/>
                          <a:pt x="3435368" y="-19408"/>
                          <a:pt x="3726738" y="0"/>
                        </a:cubicBezTo>
                        <a:cubicBezTo>
                          <a:pt x="4067250" y="137"/>
                          <a:pt x="4632007" y="-65512"/>
                          <a:pt x="4858388" y="0"/>
                        </a:cubicBezTo>
                        <a:cubicBezTo>
                          <a:pt x="5099784" y="-6507"/>
                          <a:pt x="5346741" y="24787"/>
                          <a:pt x="5693904" y="0"/>
                        </a:cubicBezTo>
                        <a:cubicBezTo>
                          <a:pt x="6016822" y="-13357"/>
                          <a:pt x="6274044" y="18768"/>
                          <a:pt x="6603456" y="0"/>
                        </a:cubicBezTo>
                        <a:cubicBezTo>
                          <a:pt x="6912749" y="17258"/>
                          <a:pt x="7429377" y="-72087"/>
                          <a:pt x="8253337" y="0"/>
                        </a:cubicBezTo>
                        <a:cubicBezTo>
                          <a:pt x="8647535" y="-33862"/>
                          <a:pt x="9088004" y="199474"/>
                          <a:pt x="9103360" y="594448"/>
                        </a:cubicBezTo>
                        <a:cubicBezTo>
                          <a:pt x="9129925" y="810262"/>
                          <a:pt x="9150943" y="919117"/>
                          <a:pt x="9103360" y="1198029"/>
                        </a:cubicBezTo>
                        <a:cubicBezTo>
                          <a:pt x="9039861" y="1491634"/>
                          <a:pt x="9088835" y="1633784"/>
                          <a:pt x="9103360" y="1784031"/>
                        </a:cubicBezTo>
                        <a:cubicBezTo>
                          <a:pt x="9110833" y="1916966"/>
                          <a:pt x="9076552" y="2201809"/>
                          <a:pt x="9103360" y="2352452"/>
                        </a:cubicBezTo>
                        <a:cubicBezTo>
                          <a:pt x="9215966" y="2665187"/>
                          <a:pt x="8678012" y="2988579"/>
                          <a:pt x="8253337" y="2946901"/>
                        </a:cubicBezTo>
                        <a:cubicBezTo>
                          <a:pt x="7728448" y="2976774"/>
                          <a:pt x="7609775" y="2932329"/>
                          <a:pt x="7195720" y="2946901"/>
                        </a:cubicBezTo>
                        <a:cubicBezTo>
                          <a:pt x="6809013" y="2950329"/>
                          <a:pt x="6572151" y="2916981"/>
                          <a:pt x="6138104" y="2946901"/>
                        </a:cubicBezTo>
                        <a:cubicBezTo>
                          <a:pt x="5648109" y="3003079"/>
                          <a:pt x="5441890" y="2913323"/>
                          <a:pt x="5006455" y="2946901"/>
                        </a:cubicBezTo>
                        <a:cubicBezTo>
                          <a:pt x="4547798" y="2991743"/>
                          <a:pt x="4341697" y="2945512"/>
                          <a:pt x="3948838" y="2946901"/>
                        </a:cubicBezTo>
                        <a:cubicBezTo>
                          <a:pt x="3635519" y="2951109"/>
                          <a:pt x="3454007" y="2985629"/>
                          <a:pt x="2965255" y="2946901"/>
                        </a:cubicBezTo>
                        <a:cubicBezTo>
                          <a:pt x="2532216" y="2942543"/>
                          <a:pt x="2335650" y="2906449"/>
                          <a:pt x="1981672" y="2946901"/>
                        </a:cubicBezTo>
                        <a:cubicBezTo>
                          <a:pt x="1566309" y="3047317"/>
                          <a:pt x="1320323" y="3030018"/>
                          <a:pt x="850022" y="2946901"/>
                        </a:cubicBezTo>
                        <a:cubicBezTo>
                          <a:pt x="380062" y="2999021"/>
                          <a:pt x="66029" y="2671066"/>
                          <a:pt x="0" y="2352452"/>
                        </a:cubicBezTo>
                        <a:cubicBezTo>
                          <a:pt x="14592" y="2082150"/>
                          <a:pt x="59149" y="1962535"/>
                          <a:pt x="0" y="1766450"/>
                        </a:cubicBezTo>
                        <a:cubicBezTo>
                          <a:pt x="-45252" y="1598518"/>
                          <a:pt x="-20261" y="1431382"/>
                          <a:pt x="0" y="1145289"/>
                        </a:cubicBezTo>
                        <a:cubicBezTo>
                          <a:pt x="-17328" y="864988"/>
                          <a:pt x="13739" y="757144"/>
                          <a:pt x="0" y="59444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VD: Chú ngựa biên phòng như người bạn tốt của các anh bộ đội. Chúng đã đồng hành cùng các anh trên hành trình đi làm nhiệm vụ. </a:t>
            </a:r>
          </a:p>
        </p:txBody>
      </p:sp>
    </p:spTree>
    <p:extLst>
      <p:ext uri="{BB962C8B-B14F-4D97-AF65-F5344CB8AC3E}">
        <p14:creationId xmlns:p14="http://schemas.microsoft.com/office/powerpoint/2010/main" val="3752560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5144888B-CEC3-B325-2B58-2EE654036BE9}"/>
              </a:ext>
            </a:extLst>
          </p:cNvPr>
          <p:cNvGrpSpPr/>
          <p:nvPr/>
        </p:nvGrpSpPr>
        <p:grpSpPr>
          <a:xfrm>
            <a:off x="2054054" y="932112"/>
            <a:ext cx="6577773" cy="6577773"/>
            <a:chOff x="5494074" y="-76580"/>
            <a:chExt cx="6577773" cy="6577773"/>
          </a:xfrm>
        </p:grpSpPr>
        <p:pic>
          <p:nvPicPr>
            <p:cNvPr id="27" name="Picture 26" descr="Shape&#10;&#10;Description automatically generated with medium confidence">
              <a:extLst>
                <a:ext uri="{FF2B5EF4-FFF2-40B4-BE49-F238E27FC236}">
                  <a16:creationId xmlns:a16="http://schemas.microsoft.com/office/drawing/2014/main" xmlns="" id="{025F53B0-FD4B-B6DB-9EFB-EFCA08434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6" name="Picture 25" descr="Icon&#10;&#10;Description automatically generated">
              <a:extLst>
                <a:ext uri="{FF2B5EF4-FFF2-40B4-BE49-F238E27FC236}">
                  <a16:creationId xmlns:a16="http://schemas.microsoft.com/office/drawing/2014/main" xmlns="" id="{0121A48E-7304-2911-5E24-F44B502E67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31" name="Google Shape;92;p3">
            <a:extLst>
              <a:ext uri="{FF2B5EF4-FFF2-40B4-BE49-F238E27FC236}">
                <a16:creationId xmlns:a16="http://schemas.microsoft.com/office/drawing/2014/main" xmlns="" id="{C985233E-54B6-8C71-C27E-8A6C202C72DE}"/>
              </a:ext>
            </a:extLst>
          </p:cNvPr>
          <p:cNvPicPr preferRelativeResize="0"/>
          <p:nvPr/>
        </p:nvPicPr>
        <p:blipFill rotWithShape="1">
          <a:blip r:embed="rId5">
            <a:alphaModFix/>
          </a:blip>
          <a:srcRect/>
          <a:stretch/>
        </p:blipFill>
        <p:spPr>
          <a:xfrm>
            <a:off x="-52697" y="4743323"/>
            <a:ext cx="2043758" cy="2114675"/>
          </a:xfrm>
          <a:prstGeom prst="rect">
            <a:avLst/>
          </a:prstGeom>
          <a:noFill/>
          <a:ln>
            <a:noFill/>
          </a:ln>
        </p:spPr>
      </p:pic>
      <p:pic>
        <p:nvPicPr>
          <p:cNvPr id="32" name="Google Shape;92;p3">
            <a:extLst>
              <a:ext uri="{FF2B5EF4-FFF2-40B4-BE49-F238E27FC236}">
                <a16:creationId xmlns:a16="http://schemas.microsoft.com/office/drawing/2014/main" xmlns="" id="{C985233E-54B6-8C71-C27E-8A6C202C72DE}"/>
              </a:ext>
            </a:extLst>
          </p:cNvPr>
          <p:cNvPicPr preferRelativeResize="0"/>
          <p:nvPr/>
        </p:nvPicPr>
        <p:blipFill rotWithShape="1">
          <a:blip r:embed="rId5">
            <a:alphaModFix/>
          </a:blip>
          <a:srcRect/>
          <a:stretch/>
        </p:blipFill>
        <p:spPr>
          <a:xfrm>
            <a:off x="176918" y="4743324"/>
            <a:ext cx="2043758" cy="2114675"/>
          </a:xfrm>
          <a:prstGeom prst="rect">
            <a:avLst/>
          </a:prstGeom>
          <a:noFill/>
          <a:ln>
            <a:noFill/>
          </a:ln>
        </p:spPr>
      </p:pic>
      <p:pic>
        <p:nvPicPr>
          <p:cNvPr id="33" name="Picture 2" descr="Happy Flower Power Sticker for iOS &amp; Android | GIPHY | Happy flowers, Love  heart gif, Happy stickers">
            <a:extLst>
              <a:ext uri="{FF2B5EF4-FFF2-40B4-BE49-F238E27FC236}">
                <a16:creationId xmlns:a16="http://schemas.microsoft.com/office/drawing/2014/main" xmlns=""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8342" y="175277"/>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4" name="Picture 18">
            <a:extLst>
              <a:ext uri="{FF2B5EF4-FFF2-40B4-BE49-F238E27FC236}">
                <a16:creationId xmlns:a16="http://schemas.microsoft.com/office/drawing/2014/main" xmlns="" id="{E926FC8F-8667-297E-E75A-9ADAC6B65D09}"/>
              </a:ext>
            </a:extLst>
          </p:cNvPr>
          <p:cNvPicPr>
            <a:picLocks noChangeAspect="1"/>
          </p:cNvPicPr>
          <p:nvPr/>
        </p:nvPicPr>
        <p:blipFill>
          <a:blip r:embed="rId7"/>
          <a:srcRect/>
          <a:stretch>
            <a:fillRect/>
          </a:stretch>
        </p:blipFill>
        <p:spPr>
          <a:xfrm>
            <a:off x="-194721" y="5130298"/>
            <a:ext cx="3472768" cy="1727702"/>
          </a:xfrm>
          <a:prstGeom prst="rect">
            <a:avLst/>
          </a:prstGeom>
        </p:spPr>
      </p:pic>
      <p:pic>
        <p:nvPicPr>
          <p:cNvPr id="35" name="Picture 18">
            <a:extLst>
              <a:ext uri="{FF2B5EF4-FFF2-40B4-BE49-F238E27FC236}">
                <a16:creationId xmlns:a16="http://schemas.microsoft.com/office/drawing/2014/main" xmlns="" id="{E926FC8F-8667-297E-E75A-9ADAC6B65D09}"/>
              </a:ext>
            </a:extLst>
          </p:cNvPr>
          <p:cNvPicPr>
            <a:picLocks noChangeAspect="1"/>
          </p:cNvPicPr>
          <p:nvPr/>
        </p:nvPicPr>
        <p:blipFill>
          <a:blip r:embed="rId7"/>
          <a:srcRect/>
          <a:stretch>
            <a:fillRect/>
          </a:stretch>
        </p:blipFill>
        <p:spPr>
          <a:xfrm>
            <a:off x="3278047" y="5130298"/>
            <a:ext cx="3472768" cy="1727702"/>
          </a:xfrm>
          <a:prstGeom prst="rect">
            <a:avLst/>
          </a:prstGeom>
        </p:spPr>
      </p:pic>
      <p:pic>
        <p:nvPicPr>
          <p:cNvPr id="36" name="Picture 18">
            <a:extLst>
              <a:ext uri="{FF2B5EF4-FFF2-40B4-BE49-F238E27FC236}">
                <a16:creationId xmlns:a16="http://schemas.microsoft.com/office/drawing/2014/main" xmlns="" id="{E926FC8F-8667-297E-E75A-9ADAC6B65D09}"/>
              </a:ext>
            </a:extLst>
          </p:cNvPr>
          <p:cNvPicPr>
            <a:picLocks noChangeAspect="1"/>
          </p:cNvPicPr>
          <p:nvPr/>
        </p:nvPicPr>
        <p:blipFill>
          <a:blip r:embed="rId7"/>
          <a:srcRect/>
          <a:stretch>
            <a:fillRect/>
          </a:stretch>
        </p:blipFill>
        <p:spPr>
          <a:xfrm>
            <a:off x="6750815" y="5130298"/>
            <a:ext cx="3472768" cy="1727702"/>
          </a:xfrm>
          <a:prstGeom prst="rect">
            <a:avLst/>
          </a:prstGeom>
        </p:spPr>
      </p:pic>
      <p:pic>
        <p:nvPicPr>
          <p:cNvPr id="37" name="Picture 36">
            <a:extLst>
              <a:ext uri="{FF2B5EF4-FFF2-40B4-BE49-F238E27FC236}">
                <a16:creationId xmlns:a16="http://schemas.microsoft.com/office/drawing/2014/main" xmlns="" id="{E926FC8F-8667-297E-E75A-9ADAC6B65D09}"/>
              </a:ext>
            </a:extLst>
          </p:cNvPr>
          <p:cNvPicPr>
            <a:picLocks noChangeAspect="1"/>
          </p:cNvPicPr>
          <p:nvPr/>
        </p:nvPicPr>
        <p:blipFill rotWithShape="1">
          <a:blip r:embed="rId7"/>
          <a:srcRect r="43318"/>
          <a:stretch/>
        </p:blipFill>
        <p:spPr>
          <a:xfrm>
            <a:off x="10223583" y="5130298"/>
            <a:ext cx="1968417" cy="1727702"/>
          </a:xfrm>
          <a:prstGeom prst="rect">
            <a:avLst/>
          </a:prstGeom>
        </p:spPr>
      </p:pic>
      <p:pic>
        <p:nvPicPr>
          <p:cNvPr id="46" name="Picture 45" descr="A picture containing text&#10;&#10;Description automatically generated">
            <a:extLst>
              <a:ext uri="{FF2B5EF4-FFF2-40B4-BE49-F238E27FC236}">
                <a16:creationId xmlns:a16="http://schemas.microsoft.com/office/drawing/2014/main" xmlns="" id="{58BCEED0-137B-3B20-267E-87897251B6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4085" y="3842333"/>
            <a:ext cx="3434187" cy="3166602"/>
          </a:xfrm>
          <a:prstGeom prst="rect">
            <a:avLst/>
          </a:prstGeom>
        </p:spPr>
      </p:pic>
      <p:pic>
        <p:nvPicPr>
          <p:cNvPr id="2" name="Picture 1">
            <a:extLst>
              <a:ext uri="{FF2B5EF4-FFF2-40B4-BE49-F238E27FC236}">
                <a16:creationId xmlns:a16="http://schemas.microsoft.com/office/drawing/2014/main" xmlns="" id="{739B9E3F-DF6F-48CD-84DA-F175448B55B8}"/>
              </a:ext>
            </a:extLst>
          </p:cNvPr>
          <p:cNvPicPr>
            <a:picLocks noChangeAspect="1"/>
          </p:cNvPicPr>
          <p:nvPr/>
        </p:nvPicPr>
        <p:blipFill>
          <a:blip r:embed="rId9"/>
          <a:stretch>
            <a:fillRect/>
          </a:stretch>
        </p:blipFill>
        <p:spPr>
          <a:xfrm>
            <a:off x="2904539" y="1897093"/>
            <a:ext cx="4596782" cy="2737341"/>
          </a:xfrm>
          <a:prstGeom prst="rect">
            <a:avLst/>
          </a:prstGeom>
        </p:spPr>
      </p:pic>
    </p:spTree>
    <p:extLst>
      <p:ext uri="{BB962C8B-B14F-4D97-AF65-F5344CB8AC3E}">
        <p14:creationId xmlns:p14="http://schemas.microsoft.com/office/powerpoint/2010/main" val="3574199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9" presetClass="entr" presetSubtype="0" decel="10000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 calcmode="lin" valueType="num">
                                      <p:cBhvr>
                                        <p:cTn id="14" dur="500" fill="hold"/>
                                        <p:tgtEl>
                                          <p:spTgt spid="33"/>
                                        </p:tgtEl>
                                        <p:attrNameLst>
                                          <p:attrName>style.rotation</p:attrName>
                                        </p:attrNameLst>
                                      </p:cBhvr>
                                      <p:tavLst>
                                        <p:tav tm="0">
                                          <p:val>
                                            <p:fltVal val="360"/>
                                          </p:val>
                                        </p:tav>
                                        <p:tav tm="100000">
                                          <p:val>
                                            <p:fltVal val="0"/>
                                          </p:val>
                                        </p:tav>
                                      </p:tavLst>
                                    </p:anim>
                                    <p:animEffect transition="in" filter="fade">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and a group of kids on horses&#10;&#10;Description automatically generated">
            <a:extLst>
              <a:ext uri="{FF2B5EF4-FFF2-40B4-BE49-F238E27FC236}">
                <a16:creationId xmlns:a16="http://schemas.microsoft.com/office/drawing/2014/main" xmlns="" id="{704F5260-2F70-BC9F-6658-5FEF1FFF5132}"/>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0F8358DE-D2C0-1378-FC55-E9D24AE186BA}"/>
              </a:ext>
            </a:extLst>
          </p:cNvPr>
          <p:cNvSpPr txBox="1"/>
          <p:nvPr/>
        </p:nvSpPr>
        <p:spPr>
          <a:xfrm>
            <a:off x="799482" y="1619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11" name="Picture 10">
            <a:extLst>
              <a:ext uri="{FF2B5EF4-FFF2-40B4-BE49-F238E27FC236}">
                <a16:creationId xmlns:a16="http://schemas.microsoft.com/office/drawing/2014/main" xmlns="" id="{80AA8A0B-FEF9-17D8-6010-748CA8971C3B}"/>
              </a:ext>
            </a:extLst>
          </p:cNvPr>
          <p:cNvPicPr>
            <a:picLocks noChangeAspect="1"/>
          </p:cNvPicPr>
          <p:nvPr/>
        </p:nvPicPr>
        <p:blipFill>
          <a:blip r:embed="rId5"/>
          <a:stretch>
            <a:fillRect/>
          </a:stretch>
        </p:blipFill>
        <p:spPr>
          <a:xfrm>
            <a:off x="1291155" y="1282734"/>
            <a:ext cx="10028789" cy="2139881"/>
          </a:xfrm>
          <a:prstGeom prst="rect">
            <a:avLst/>
          </a:prstGeom>
        </p:spPr>
      </p:pic>
      <p:pic>
        <p:nvPicPr>
          <p:cNvPr id="13" name="Picture 12">
            <a:extLst>
              <a:ext uri="{FF2B5EF4-FFF2-40B4-BE49-F238E27FC236}">
                <a16:creationId xmlns:a16="http://schemas.microsoft.com/office/drawing/2014/main" xmlns="" id="{8FBE933F-7DF7-72E4-5755-A6144CA879C2}"/>
              </a:ext>
            </a:extLst>
          </p:cNvPr>
          <p:cNvPicPr>
            <a:picLocks noChangeAspect="1"/>
          </p:cNvPicPr>
          <p:nvPr/>
        </p:nvPicPr>
        <p:blipFill>
          <a:blip r:embed="rId6"/>
          <a:stretch>
            <a:fillRect/>
          </a:stretch>
        </p:blipFill>
        <p:spPr>
          <a:xfrm>
            <a:off x="142802" y="863693"/>
            <a:ext cx="1676545" cy="768163"/>
          </a:xfrm>
          <a:prstGeom prst="rect">
            <a:avLst/>
          </a:prstGeom>
        </p:spPr>
      </p:pic>
    </p:spTree>
    <p:extLst>
      <p:ext uri="{BB962C8B-B14F-4D97-AF65-F5344CB8AC3E}">
        <p14:creationId xmlns:p14="http://schemas.microsoft.com/office/powerpoint/2010/main" val="274547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xmlns="" id="{079C0B21-8F0E-8D81-EF03-564F4CC9C9B2}"/>
              </a:ext>
            </a:extLst>
          </p:cNvPr>
          <p:cNvSpPr/>
          <p:nvPr/>
        </p:nvSpPr>
        <p:spPr>
          <a:xfrm>
            <a:off x="364830" y="400050"/>
            <a:ext cx="11560469" cy="61225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9" name="Hộp Văn bản 3">
            <a:extLst>
              <a:ext uri="{FF2B5EF4-FFF2-40B4-BE49-F238E27FC236}">
                <a16:creationId xmlns:a16="http://schemas.microsoft.com/office/drawing/2014/main" xmlns="" id="{18C897CC-B855-0ECC-3CAE-9249DB9DB5D3}"/>
              </a:ext>
            </a:extLst>
          </p:cNvPr>
          <p:cNvSpPr txBox="1"/>
          <p:nvPr/>
        </p:nvSpPr>
        <p:spPr>
          <a:xfrm>
            <a:off x="902433" y="2226116"/>
            <a:ext cx="10562833" cy="3416320"/>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Đọc đúng và đọc diễn cảm bài thơ Ngựa biên phòng, biết nhấn giọng vào những từ ngữ thể hiện tâm trạng cảm xúc của nhân vật trong bài thơ.</a:t>
            </a:r>
          </a:p>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Nhận biết được các sự việc qua lời kể của nhân vật. Hiểu suy nghĩ cảm xúc của nhân vật dựa vào lời nói của nhân vật. </a:t>
            </a:r>
          </a:p>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Hiểu điều tác giả muốn nói qua bài thơ: </a:t>
            </a:r>
            <a:r>
              <a:rPr lang="vi-VN" sz="2400" i="1" dirty="0">
                <a:solidFill>
                  <a:prstClr val="black"/>
                </a:solidFill>
                <a:latin typeface="Calibri" panose="020F0502020204030204" pitchFamily="34" charset="0"/>
                <a:cs typeface="Calibri" panose="020F0502020204030204" pitchFamily="34" charset="0"/>
              </a:rPr>
              <a:t>Các chú bộ đội biên phòng đang vất vả ngày đêm canh giữ, bảo vệ biên cương của Tổ quốc. Đồng hành cùng các chú bộ đội biên phòng, cùng chung khó khăn, gian khổ là những chú ngựa biên phòng. </a:t>
            </a:r>
          </a:p>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Biết khám phá và trân trọng những đóng góp của các chú ngựa, biết ơn các chú bộ đội biên phòng.</a:t>
            </a:r>
          </a:p>
        </p:txBody>
      </p:sp>
      <p:pic>
        <p:nvPicPr>
          <p:cNvPr id="2" name="Picture 1">
            <a:extLst>
              <a:ext uri="{FF2B5EF4-FFF2-40B4-BE49-F238E27FC236}">
                <a16:creationId xmlns:a16="http://schemas.microsoft.com/office/drawing/2014/main" xmlns="" id="{4F21166D-FD71-41D2-86FC-8D11B42579AE}"/>
              </a:ext>
            </a:extLst>
          </p:cNvPr>
          <p:cNvPicPr>
            <a:picLocks noChangeAspect="1"/>
          </p:cNvPicPr>
          <p:nvPr/>
        </p:nvPicPr>
        <p:blipFill>
          <a:blip r:embed="rId3"/>
          <a:stretch>
            <a:fillRect/>
          </a:stretch>
        </p:blipFill>
        <p:spPr>
          <a:xfrm>
            <a:off x="2110165" y="665663"/>
            <a:ext cx="7596274" cy="1432684"/>
          </a:xfrm>
          <a:prstGeom prst="rect">
            <a:avLst/>
          </a:prstGeom>
        </p:spPr>
      </p:pic>
    </p:spTree>
    <p:extLst>
      <p:ext uri="{BB962C8B-B14F-4D97-AF65-F5344CB8AC3E}">
        <p14:creationId xmlns:p14="http://schemas.microsoft.com/office/powerpoint/2010/main" val="29543303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E68D25-106B-4D7A-80F2-38201819C0BA}"/>
              </a:ext>
            </a:extLst>
          </p:cNvPr>
          <p:cNvPicPr>
            <a:picLocks noChangeAspect="1"/>
          </p:cNvPicPr>
          <p:nvPr/>
        </p:nvPicPr>
        <p:blipFill>
          <a:blip r:embed="rId3"/>
          <a:stretch>
            <a:fillRect/>
          </a:stretch>
        </p:blipFill>
        <p:spPr>
          <a:xfrm>
            <a:off x="-3442447" y="332132"/>
            <a:ext cx="15365506" cy="8283868"/>
          </a:xfrm>
          <a:prstGeom prst="rect">
            <a:avLst/>
          </a:prstGeom>
        </p:spPr>
      </p:pic>
    </p:spTree>
    <p:extLst>
      <p:ext uri="{BB962C8B-B14F-4D97-AF65-F5344CB8AC3E}">
        <p14:creationId xmlns:p14="http://schemas.microsoft.com/office/powerpoint/2010/main" val="3915491164"/>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xmlns=""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xmlns=""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002780" y="0"/>
            <a:ext cx="9746205" cy="7413570"/>
          </a:xfrm>
          <a:prstGeom prst="rect">
            <a:avLst/>
          </a:prstGeom>
          <a:noFill/>
          <a:ln>
            <a:noFill/>
          </a:ln>
        </p:spPr>
      </p:pic>
      <p:grpSp>
        <p:nvGrpSpPr>
          <p:cNvPr id="17" name="Group 16">
            <a:extLst>
              <a:ext uri="{FF2B5EF4-FFF2-40B4-BE49-F238E27FC236}">
                <a16:creationId xmlns:a16="http://schemas.microsoft.com/office/drawing/2014/main" xmlns="" id="{0F554618-32F6-DA54-AB13-746DAC634B55}"/>
              </a:ext>
            </a:extLst>
          </p:cNvPr>
          <p:cNvGrpSpPr/>
          <p:nvPr/>
        </p:nvGrpSpPr>
        <p:grpSpPr>
          <a:xfrm>
            <a:off x="2799341" y="1586972"/>
            <a:ext cx="3172408" cy="1636095"/>
            <a:chOff x="139959" y="1387023"/>
            <a:chExt cx="3172408" cy="1636095"/>
          </a:xfrm>
        </p:grpSpPr>
        <p:sp>
          <p:nvSpPr>
            <p:cNvPr id="18" name="Rectangle: Rounded Corners 2">
              <a:extLst>
                <a:ext uri="{FF2B5EF4-FFF2-40B4-BE49-F238E27FC236}">
                  <a16:creationId xmlns:a16="http://schemas.microsoft.com/office/drawing/2014/main" xmlns="" id="{D264C077-A245-E761-A1C3-B160FF36415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xmlns="" id="{C2BCD185-37D1-7AEC-597D-4E76533EA5A1}"/>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xmlns="" id="{C386C39F-C9F8-1B74-0771-C548F54987A7}"/>
              </a:ext>
            </a:extLst>
          </p:cNvPr>
          <p:cNvGrpSpPr/>
          <p:nvPr/>
        </p:nvGrpSpPr>
        <p:grpSpPr>
          <a:xfrm>
            <a:off x="5156235" y="3362441"/>
            <a:ext cx="3397434" cy="1559458"/>
            <a:chOff x="4424729" y="3902060"/>
            <a:chExt cx="3397434" cy="1559458"/>
          </a:xfrm>
        </p:grpSpPr>
        <p:sp>
          <p:nvSpPr>
            <p:cNvPr id="21" name="Rectangle: Rounded Corners 5">
              <a:extLst>
                <a:ext uri="{FF2B5EF4-FFF2-40B4-BE49-F238E27FC236}">
                  <a16:creationId xmlns:a16="http://schemas.microsoft.com/office/drawing/2014/main" xmlns="" id="{2D9E0C0A-B1DD-8F4B-53EE-325CBD0C38D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xmlns="" id="{3882A604-40F1-1E3D-7482-70E1501E2927}"/>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23" name="Group 22">
            <a:extLst>
              <a:ext uri="{FF2B5EF4-FFF2-40B4-BE49-F238E27FC236}">
                <a16:creationId xmlns:a16="http://schemas.microsoft.com/office/drawing/2014/main" xmlns="" id="{65CD2257-C70C-087D-6ACB-D566EFCAD3FC}"/>
              </a:ext>
            </a:extLst>
          </p:cNvPr>
          <p:cNvGrpSpPr/>
          <p:nvPr/>
        </p:nvGrpSpPr>
        <p:grpSpPr>
          <a:xfrm>
            <a:off x="7794717" y="1754494"/>
            <a:ext cx="3329164" cy="1371679"/>
            <a:chOff x="8110962" y="1828720"/>
            <a:chExt cx="3329164" cy="1371679"/>
          </a:xfrm>
        </p:grpSpPr>
        <p:sp>
          <p:nvSpPr>
            <p:cNvPr id="24" name="Rectangle: Rounded Corners 8">
              <a:extLst>
                <a:ext uri="{FF2B5EF4-FFF2-40B4-BE49-F238E27FC236}">
                  <a16:creationId xmlns:a16="http://schemas.microsoft.com/office/drawing/2014/main" xmlns="" id="{D7C7EEA2-4329-302B-ABFA-32098934D91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xmlns="" id="{38144F4F-EC5D-B487-6AFB-BBE3FDAE837A}"/>
                </a:ext>
              </a:extLst>
            </p:cNvPr>
            <p:cNvPicPr>
              <a:picLocks noChangeAspect="1"/>
            </p:cNvPicPr>
            <p:nvPr/>
          </p:nvPicPr>
          <p:blipFill>
            <a:blip r:embed="rId9"/>
            <a:stretch>
              <a:fillRect/>
            </a:stretch>
          </p:blipFill>
          <p:spPr>
            <a:xfrm>
              <a:off x="8110962" y="1828720"/>
              <a:ext cx="1023707" cy="1023707"/>
            </a:xfrm>
            <a:prstGeom prst="rect">
              <a:avLst/>
            </a:prstGeom>
          </p:spPr>
        </p:pic>
      </p:grpSp>
      <p:grpSp>
        <p:nvGrpSpPr>
          <p:cNvPr id="31" name="Group 30">
            <a:extLst>
              <a:ext uri="{FF2B5EF4-FFF2-40B4-BE49-F238E27FC236}">
                <a16:creationId xmlns:a16="http://schemas.microsoft.com/office/drawing/2014/main" xmlns=""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xmlns="" id="{0D1FDBDD-6A2A-3789-00D7-35CBBA6EFC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xmlns="" id="{4174D7CB-B7DC-A709-802A-298C808EC04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2" name="Picture 1">
            <a:extLst>
              <a:ext uri="{FF2B5EF4-FFF2-40B4-BE49-F238E27FC236}">
                <a16:creationId xmlns:a16="http://schemas.microsoft.com/office/drawing/2014/main" xmlns="" id="{F3364119-F300-4472-9062-9D511603BD99}"/>
              </a:ext>
            </a:extLst>
          </p:cNvPr>
          <p:cNvPicPr>
            <a:picLocks noChangeAspect="1"/>
          </p:cNvPicPr>
          <p:nvPr/>
        </p:nvPicPr>
        <p:blipFill>
          <a:blip r:embed="rId12"/>
          <a:stretch>
            <a:fillRect/>
          </a:stretch>
        </p:blipFill>
        <p:spPr>
          <a:xfrm>
            <a:off x="-984554" y="155164"/>
            <a:ext cx="7224386" cy="3273836"/>
          </a:xfrm>
          <a:prstGeom prst="rect">
            <a:avLst/>
          </a:prstGeom>
        </p:spPr>
      </p:pic>
    </p:spTree>
    <p:extLst>
      <p:ext uri="{BB962C8B-B14F-4D97-AF65-F5344CB8AC3E}">
        <p14:creationId xmlns:p14="http://schemas.microsoft.com/office/powerpoint/2010/main" val="33899115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66000">
                                          <p:cBhvr additive="base">
                                            <p:cTn id="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14:bounceEnd="66000">
                                          <p:cBhvr additive="base">
                                            <p:cTn id="1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ppt_x"/>
                                              </p:val>
                                            </p:tav>
                                            <p:tav tm="100000">
                                              <p:val>
                                                <p:strVal val="#ppt_x"/>
                                              </p:val>
                                            </p:tav>
                                          </p:tavLst>
                                        </p:anim>
                                        <p:anim calcmode="lin" valueType="num">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7315514-B93E-088D-E799-400088F2B4E0}"/>
              </a:ext>
            </a:extLst>
          </p:cNvPr>
          <p:cNvSpPr/>
          <p:nvPr/>
        </p:nvSpPr>
        <p:spPr>
          <a:xfrm>
            <a:off x="168166" y="262760"/>
            <a:ext cx="11519337" cy="6243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xmlns="" id="{1BB6BC36-C7B7-CA60-AA69-3FA7C2D1004D}"/>
              </a:ext>
            </a:extLst>
          </p:cNvPr>
          <p:cNvPicPr>
            <a:picLocks noChangeAspect="1"/>
          </p:cNvPicPr>
          <p:nvPr/>
        </p:nvPicPr>
        <p:blipFill>
          <a:blip r:embed="rId3"/>
          <a:stretch>
            <a:fillRect/>
          </a:stretch>
        </p:blipFill>
        <p:spPr>
          <a:xfrm>
            <a:off x="3772492" y="317471"/>
            <a:ext cx="4541914" cy="1072989"/>
          </a:xfrm>
          <a:prstGeom prst="rect">
            <a:avLst/>
          </a:prstGeom>
        </p:spPr>
      </p:pic>
      <p:pic>
        <p:nvPicPr>
          <p:cNvPr id="33" name="Picture 32">
            <a:extLst>
              <a:ext uri="{FF2B5EF4-FFF2-40B4-BE49-F238E27FC236}">
                <a16:creationId xmlns:a16="http://schemas.microsoft.com/office/drawing/2014/main" xmlns="" id="{D81C6AD7-03F2-AAC7-52C4-800192CE6BE3}"/>
              </a:ext>
            </a:extLst>
          </p:cNvPr>
          <p:cNvPicPr>
            <a:picLocks noChangeAspect="1"/>
          </p:cNvPicPr>
          <p:nvPr/>
        </p:nvPicPr>
        <p:blipFill>
          <a:blip r:embed="rId4"/>
          <a:stretch>
            <a:fillRect/>
          </a:stretch>
        </p:blipFill>
        <p:spPr>
          <a:xfrm>
            <a:off x="8582025" y="1695450"/>
            <a:ext cx="3609975" cy="5162550"/>
          </a:xfrm>
          <a:prstGeom prst="rect">
            <a:avLst/>
          </a:prstGeom>
          <a:ln>
            <a:noFill/>
          </a:ln>
          <a:effectLst>
            <a:softEdge rad="112500"/>
          </a:effectLst>
        </p:spPr>
      </p:pic>
      <p:sp>
        <p:nvSpPr>
          <p:cNvPr id="37" name="TextBox 36">
            <a:extLst>
              <a:ext uri="{FF2B5EF4-FFF2-40B4-BE49-F238E27FC236}">
                <a16:creationId xmlns:a16="http://schemas.microsoft.com/office/drawing/2014/main" xmlns="" id="{D0FB3DD7-0C85-CACB-6AE3-51B67D269884}"/>
              </a:ext>
            </a:extLst>
          </p:cNvPr>
          <p:cNvSpPr txBox="1"/>
          <p:nvPr/>
        </p:nvSpPr>
        <p:spPr>
          <a:xfrm>
            <a:off x="504496" y="1282262"/>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Chú bộ đội biên phòng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Rạp mình trên lưng ngựa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phi nhanh như bay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Cả cánh rừng nổi gió. </a:t>
            </a:r>
          </a:p>
        </p:txBody>
      </p:sp>
      <p:sp>
        <p:nvSpPr>
          <p:cNvPr id="38" name="TextBox 37">
            <a:extLst>
              <a:ext uri="{FF2B5EF4-FFF2-40B4-BE49-F238E27FC236}">
                <a16:creationId xmlns:a16="http://schemas.microsoft.com/office/drawing/2014/main" xmlns="" id="{17527623-0DE1-8199-668A-F5ED5663D7BE}"/>
              </a:ext>
            </a:extLst>
          </p:cNvPr>
          <p:cNvSpPr txBox="1"/>
          <p:nvPr/>
        </p:nvSpPr>
        <p:spPr>
          <a:xfrm>
            <a:off x="536027" y="2995449"/>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phăm phăm bốn vó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băm xuống mặt đường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Mặc sớm rừng mù sương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Mặc đêm đông giá buốt.</a:t>
            </a:r>
          </a:p>
        </p:txBody>
      </p:sp>
      <p:sp>
        <p:nvSpPr>
          <p:cNvPr id="39" name="TextBox 38">
            <a:extLst>
              <a:ext uri="{FF2B5EF4-FFF2-40B4-BE49-F238E27FC236}">
                <a16:creationId xmlns:a16="http://schemas.microsoft.com/office/drawing/2014/main" xmlns="" id="{DB007543-E778-FE28-AD4A-455C843AAFC4}"/>
              </a:ext>
            </a:extLst>
          </p:cNvPr>
          <p:cNvSpPr txBox="1"/>
          <p:nvPr/>
        </p:nvSpPr>
        <p:spPr>
          <a:xfrm>
            <a:off x="515007" y="4761187"/>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Chân ngựa như sắt thép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Luôn săn đuổi quân thù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Vó ngựa như có mắt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Chẳng vấp ngã bao giờ.</a:t>
            </a:r>
          </a:p>
        </p:txBody>
      </p:sp>
      <p:sp>
        <p:nvSpPr>
          <p:cNvPr id="40" name="TextBox 39">
            <a:extLst>
              <a:ext uri="{FF2B5EF4-FFF2-40B4-BE49-F238E27FC236}">
                <a16:creationId xmlns:a16="http://schemas.microsoft.com/office/drawing/2014/main" xmlns="" id="{B6B2F7AC-0817-3D0C-5595-0F366C077686}"/>
              </a:ext>
            </a:extLst>
          </p:cNvPr>
          <p:cNvSpPr txBox="1"/>
          <p:nvPr/>
        </p:nvSpPr>
        <p:spPr>
          <a:xfrm>
            <a:off x="4813737" y="1292772"/>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Xong công việc trở về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bước đi thong thả</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Chú bộ đội đi bên</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Tay vỗ về lưng ngựa.</a:t>
            </a:r>
          </a:p>
        </p:txBody>
      </p:sp>
      <p:sp>
        <p:nvSpPr>
          <p:cNvPr id="41" name="TextBox 40">
            <a:extLst>
              <a:ext uri="{FF2B5EF4-FFF2-40B4-BE49-F238E27FC236}">
                <a16:creationId xmlns:a16="http://schemas.microsoft.com/office/drawing/2014/main" xmlns="" id="{62BC3088-E18D-8A34-A70E-567858D4FB0B}"/>
              </a:ext>
            </a:extLst>
          </p:cNvPr>
          <p:cNvSpPr txBox="1"/>
          <p:nvPr/>
        </p:nvSpPr>
        <p:spPr>
          <a:xfrm>
            <a:off x="4834757" y="3111062"/>
            <a:ext cx="4372304"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Chúng em trong bản nhỏ</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Phơi thật nhiều cỏ thơm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Để mùa đông đem tặng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biên phòng yêu thương... </a:t>
            </a:r>
          </a:p>
          <a:p>
            <a:pPr algn="r" rtl="0" latinLnBrk="0"/>
            <a:r>
              <a:rPr lang="vi-VN" sz="2400" b="0" i="0" dirty="0">
                <a:solidFill>
                  <a:srgbClr val="000000"/>
                </a:solidFill>
                <a:effectLst/>
                <a:latin typeface="Cambria" panose="02040503050406030204" pitchFamily="18" charset="0"/>
                <a:ea typeface="Cambria" panose="02040503050406030204" pitchFamily="18" charset="0"/>
              </a:rPr>
              <a:t>(Phan Thị Thanh Nhàn)</a:t>
            </a:r>
          </a:p>
        </p:txBody>
      </p:sp>
    </p:spTree>
    <p:extLst>
      <p:ext uri="{BB962C8B-B14F-4D97-AF65-F5344CB8AC3E}">
        <p14:creationId xmlns:p14="http://schemas.microsoft.com/office/powerpoint/2010/main" val="7311327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7315514-B93E-088D-E799-400088F2B4E0}"/>
              </a:ext>
            </a:extLst>
          </p:cNvPr>
          <p:cNvSpPr/>
          <p:nvPr/>
        </p:nvSpPr>
        <p:spPr>
          <a:xfrm>
            <a:off x="168166" y="262760"/>
            <a:ext cx="11519337" cy="6243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1BB6BC36-C7B7-CA60-AA69-3FA7C2D1004D}"/>
              </a:ext>
            </a:extLst>
          </p:cNvPr>
          <p:cNvPicPr>
            <a:picLocks noChangeAspect="1"/>
          </p:cNvPicPr>
          <p:nvPr/>
        </p:nvPicPr>
        <p:blipFill>
          <a:blip r:embed="rId3"/>
          <a:stretch>
            <a:fillRect/>
          </a:stretch>
        </p:blipFill>
        <p:spPr>
          <a:xfrm>
            <a:off x="4960160" y="317471"/>
            <a:ext cx="4541914" cy="1072989"/>
          </a:xfrm>
          <a:prstGeom prst="rect">
            <a:avLst/>
          </a:prstGeom>
        </p:spPr>
      </p:pic>
      <p:pic>
        <p:nvPicPr>
          <p:cNvPr id="33" name="Picture 32">
            <a:extLst>
              <a:ext uri="{FF2B5EF4-FFF2-40B4-BE49-F238E27FC236}">
                <a16:creationId xmlns:a16="http://schemas.microsoft.com/office/drawing/2014/main" xmlns="" id="{D81C6AD7-03F2-AAC7-52C4-800192CE6BE3}"/>
              </a:ext>
            </a:extLst>
          </p:cNvPr>
          <p:cNvPicPr>
            <a:picLocks noChangeAspect="1"/>
          </p:cNvPicPr>
          <p:nvPr/>
        </p:nvPicPr>
        <p:blipFill>
          <a:blip r:embed="rId4"/>
          <a:stretch>
            <a:fillRect/>
          </a:stretch>
        </p:blipFill>
        <p:spPr>
          <a:xfrm>
            <a:off x="8582025" y="1695450"/>
            <a:ext cx="3609975" cy="5162550"/>
          </a:xfrm>
          <a:prstGeom prst="rect">
            <a:avLst/>
          </a:prstGeom>
          <a:ln>
            <a:noFill/>
          </a:ln>
          <a:effectLst>
            <a:softEdge rad="112500"/>
          </a:effectLst>
        </p:spPr>
      </p:pic>
      <p:sp>
        <p:nvSpPr>
          <p:cNvPr id="37" name="TextBox 36">
            <a:extLst>
              <a:ext uri="{FF2B5EF4-FFF2-40B4-BE49-F238E27FC236}">
                <a16:creationId xmlns:a16="http://schemas.microsoft.com/office/drawing/2014/main" xmlns="" id="{D0FB3DD7-0C85-CACB-6AE3-51B67D269884}"/>
              </a:ext>
            </a:extLst>
          </p:cNvPr>
          <p:cNvSpPr txBox="1"/>
          <p:nvPr/>
        </p:nvSpPr>
        <p:spPr>
          <a:xfrm>
            <a:off x="725213" y="1292773"/>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bộ đội biên phòng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Rạp mình trên lưng ngựa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phi nhanh như bay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cánh rừng nổi gió. </a:t>
            </a:r>
          </a:p>
        </p:txBody>
      </p:sp>
      <p:sp>
        <p:nvSpPr>
          <p:cNvPr id="38" name="TextBox 37">
            <a:extLst>
              <a:ext uri="{FF2B5EF4-FFF2-40B4-BE49-F238E27FC236}">
                <a16:creationId xmlns:a16="http://schemas.microsoft.com/office/drawing/2014/main" xmlns="" id="{17527623-0DE1-8199-668A-F5ED5663D7BE}"/>
              </a:ext>
            </a:extLst>
          </p:cNvPr>
          <p:cNvSpPr txBox="1"/>
          <p:nvPr/>
        </p:nvSpPr>
        <p:spPr>
          <a:xfrm>
            <a:off x="756744" y="3005960"/>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phăm phăm bốn vó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 băm xuống mặt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Mặc sớm rừng mù sương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Mặc đêm đông giá buốt.</a:t>
            </a:r>
          </a:p>
        </p:txBody>
      </p:sp>
      <p:sp>
        <p:nvSpPr>
          <p:cNvPr id="39" name="TextBox 38">
            <a:extLst>
              <a:ext uri="{FF2B5EF4-FFF2-40B4-BE49-F238E27FC236}">
                <a16:creationId xmlns:a16="http://schemas.microsoft.com/office/drawing/2014/main" xmlns="" id="{DB007543-E778-FE28-AD4A-455C843AAFC4}"/>
              </a:ext>
            </a:extLst>
          </p:cNvPr>
          <p:cNvSpPr txBox="1"/>
          <p:nvPr/>
        </p:nvSpPr>
        <p:spPr>
          <a:xfrm>
            <a:off x="735724" y="4771698"/>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Chân ngựa như sắt thép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Luôn săn đuổi quân thù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Vó ngựa như có mắt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Chẳng vấp ngã bao giờ.</a:t>
            </a:r>
          </a:p>
        </p:txBody>
      </p:sp>
      <p:sp>
        <p:nvSpPr>
          <p:cNvPr id="40" name="TextBox 39">
            <a:extLst>
              <a:ext uri="{FF2B5EF4-FFF2-40B4-BE49-F238E27FC236}">
                <a16:creationId xmlns:a16="http://schemas.microsoft.com/office/drawing/2014/main" xmlns="" id="{B6B2F7AC-0817-3D0C-5595-0F366C077686}"/>
              </a:ext>
            </a:extLst>
          </p:cNvPr>
          <p:cNvSpPr txBox="1"/>
          <p:nvPr/>
        </p:nvSpPr>
        <p:spPr>
          <a:xfrm>
            <a:off x="5034454" y="1303283"/>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Xong công việc trở về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bước đi thong thả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bộ đội đi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vỗ về lưng ngựa.</a:t>
            </a:r>
          </a:p>
        </p:txBody>
      </p:sp>
      <p:sp>
        <p:nvSpPr>
          <p:cNvPr id="41" name="TextBox 40">
            <a:extLst>
              <a:ext uri="{FF2B5EF4-FFF2-40B4-BE49-F238E27FC236}">
                <a16:creationId xmlns:a16="http://schemas.microsoft.com/office/drawing/2014/main" xmlns="" id="{62BC3088-E18D-8A34-A70E-567858D4FB0B}"/>
              </a:ext>
            </a:extLst>
          </p:cNvPr>
          <p:cNvSpPr txBox="1"/>
          <p:nvPr/>
        </p:nvSpPr>
        <p:spPr>
          <a:xfrm>
            <a:off x="5055474" y="3121573"/>
            <a:ext cx="437230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em trong bản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Phơi thật nhiều cỏ thơm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Để mùa đông đem tặng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biên phòng yêu thương...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Thị Thanh Nhàn)</a:t>
            </a:r>
          </a:p>
        </p:txBody>
      </p:sp>
      <p:pic>
        <p:nvPicPr>
          <p:cNvPr id="2" name="Picture 1" descr="Shape, rectangle&#10;&#10;Description automatically generated">
            <a:extLst>
              <a:ext uri="{FF2B5EF4-FFF2-40B4-BE49-F238E27FC236}">
                <a16:creationId xmlns:a16="http://schemas.microsoft.com/office/drawing/2014/main" xmlns="" id="{EC1FF76E-2C94-5CA1-3A39-87659DA7D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698" y="242124"/>
            <a:ext cx="4698124" cy="975993"/>
          </a:xfrm>
          <a:prstGeom prst="rect">
            <a:avLst/>
          </a:prstGeom>
        </p:spPr>
      </p:pic>
      <p:sp>
        <p:nvSpPr>
          <p:cNvPr id="4" name="TextBox 3">
            <a:extLst>
              <a:ext uri="{FF2B5EF4-FFF2-40B4-BE49-F238E27FC236}">
                <a16:creationId xmlns:a16="http://schemas.microsoft.com/office/drawing/2014/main" xmlns="" id="{44748ADC-1EA5-3765-FAC7-9173D0733BE8}"/>
              </a:ext>
            </a:extLst>
          </p:cNvPr>
          <p:cNvSpPr txBox="1"/>
          <p:nvPr/>
        </p:nvSpPr>
        <p:spPr>
          <a:xfrm>
            <a:off x="283780" y="355985"/>
            <a:ext cx="465608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CÙNG</a:t>
            </a:r>
            <a:r>
              <a:rPr kumimoji="0" lang="en-US" sz="44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 CHIA ĐOẠN</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xmlns="" id="{F3C50A54-FD6D-2F99-B8D6-CA0748D988B6}"/>
              </a:ext>
            </a:extLst>
          </p:cNvPr>
          <p:cNvSpPr/>
          <p:nvPr/>
        </p:nvSpPr>
        <p:spPr>
          <a:xfrm>
            <a:off x="210208" y="1366345"/>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1</a:t>
            </a:r>
          </a:p>
        </p:txBody>
      </p:sp>
      <p:sp>
        <p:nvSpPr>
          <p:cNvPr id="7" name="Oval 6">
            <a:extLst>
              <a:ext uri="{FF2B5EF4-FFF2-40B4-BE49-F238E27FC236}">
                <a16:creationId xmlns:a16="http://schemas.microsoft.com/office/drawing/2014/main" xmlns="" id="{490AF8C3-8857-74B5-6590-502D9FB682F6}"/>
              </a:ext>
            </a:extLst>
          </p:cNvPr>
          <p:cNvSpPr/>
          <p:nvPr/>
        </p:nvSpPr>
        <p:spPr>
          <a:xfrm>
            <a:off x="210208" y="3090042"/>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2</a:t>
            </a:r>
          </a:p>
        </p:txBody>
      </p:sp>
      <p:sp>
        <p:nvSpPr>
          <p:cNvPr id="8" name="Oval 7">
            <a:extLst>
              <a:ext uri="{FF2B5EF4-FFF2-40B4-BE49-F238E27FC236}">
                <a16:creationId xmlns:a16="http://schemas.microsoft.com/office/drawing/2014/main" xmlns="" id="{7BF3A53B-E4CF-C3F1-EA58-DDA115424A10}"/>
              </a:ext>
            </a:extLst>
          </p:cNvPr>
          <p:cNvSpPr/>
          <p:nvPr/>
        </p:nvSpPr>
        <p:spPr>
          <a:xfrm>
            <a:off x="220718" y="4855780"/>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3</a:t>
            </a:r>
          </a:p>
        </p:txBody>
      </p:sp>
      <p:sp>
        <p:nvSpPr>
          <p:cNvPr id="9" name="Oval 8">
            <a:extLst>
              <a:ext uri="{FF2B5EF4-FFF2-40B4-BE49-F238E27FC236}">
                <a16:creationId xmlns:a16="http://schemas.microsoft.com/office/drawing/2014/main" xmlns="" id="{E4CB12E9-64BE-DDFB-0BFD-F82AC13974DC}"/>
              </a:ext>
            </a:extLst>
          </p:cNvPr>
          <p:cNvSpPr/>
          <p:nvPr/>
        </p:nvSpPr>
        <p:spPr>
          <a:xfrm>
            <a:off x="4519449" y="1355835"/>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4</a:t>
            </a:r>
          </a:p>
        </p:txBody>
      </p:sp>
      <p:sp>
        <p:nvSpPr>
          <p:cNvPr id="10" name="Oval 9">
            <a:extLst>
              <a:ext uri="{FF2B5EF4-FFF2-40B4-BE49-F238E27FC236}">
                <a16:creationId xmlns:a16="http://schemas.microsoft.com/office/drawing/2014/main" xmlns="" id="{46BA764D-ED51-CD04-FC52-3D76548F5E26}"/>
              </a:ext>
            </a:extLst>
          </p:cNvPr>
          <p:cNvSpPr/>
          <p:nvPr/>
        </p:nvSpPr>
        <p:spPr>
          <a:xfrm>
            <a:off x="4529959" y="3100552"/>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16275420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1223</Words>
  <Application>Microsoft Office PowerPoint</Application>
  <PresentationFormat>Custom</PresentationFormat>
  <Paragraphs>118</Paragraphs>
  <Slides>31</Slides>
  <Notes>5</Notes>
  <HiddenSlides>0</HiddenSlides>
  <MMClips>1</MMClips>
  <ScaleCrop>false</ScaleCrop>
  <HeadingPairs>
    <vt:vector size="4" baseType="variant">
      <vt:variant>
        <vt:lpstr>Theme</vt:lpstr>
      </vt:variant>
      <vt:variant>
        <vt:i4>3</vt:i4>
      </vt:variant>
      <vt:variant>
        <vt:lpstr>Slide Titles</vt:lpstr>
      </vt:variant>
      <vt:variant>
        <vt:i4>31</vt:i4>
      </vt:variant>
    </vt:vector>
  </HeadingPairs>
  <TitlesOfParts>
    <vt:vector size="34" baseType="lpstr">
      <vt:lpstr>Custom Design</vt:lpstr>
      <vt:lpstr>Office 主题​​</vt:lpstr>
      <vt:lpstr>Spelling Bee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55</cp:revision>
  <dcterms:created xsi:type="dcterms:W3CDTF">2023-12-09T15:52:05Z</dcterms:created>
  <dcterms:modified xsi:type="dcterms:W3CDTF">2024-03-20T08:50:18Z</dcterms:modified>
</cp:coreProperties>
</file>