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mp4" ContentType="video/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441" r:id="rId3"/>
    <p:sldId id="440" r:id="rId4"/>
    <p:sldId id="439" r:id="rId5"/>
    <p:sldId id="442" r:id="rId6"/>
    <p:sldId id="457" r:id="rId7"/>
    <p:sldId id="362" r:id="rId8"/>
    <p:sldId id="450" r:id="rId9"/>
    <p:sldId id="451" r:id="rId10"/>
    <p:sldId id="45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6" d="100"/>
          <a:sy n="76" d="100"/>
        </p:scale>
        <p:origin x="-1098" y="-4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B515A8-5984-403B-AE25-B76D4F9B51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 xmlns:a16="http://schemas.microsoft.com/office/drawing/2014/main" id="{349B01E7-468B-497E-9B0E-7B982CAE66A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 xmlns:a16="http://schemas.microsoft.com/office/drawing/2014/main" id="{0219A894-B7BD-4A11-BDF8-1E8540156F2B}"/>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5" name="Footer Placeholder 4">
            <a:extLst>
              <a:ext uri="{FF2B5EF4-FFF2-40B4-BE49-F238E27FC236}">
                <a16:creationId xmlns="" xmlns:a16="http://schemas.microsoft.com/office/drawing/2014/main" id="{0192EF6F-CB78-4AA5-A8A3-421493A851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EFC265F-CC14-437E-9E9F-BE573BA8A554}"/>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78618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3E4FA30-BB5B-49BF-ACA8-B616FB598D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 xmlns:a16="http://schemas.microsoft.com/office/drawing/2014/main" id="{0F870698-E2B0-4CB8-83A7-2633D9CB391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D1769A2C-3CED-4DE5-84AF-A3ACAA97E213}"/>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5" name="Footer Placeholder 4">
            <a:extLst>
              <a:ext uri="{FF2B5EF4-FFF2-40B4-BE49-F238E27FC236}">
                <a16:creationId xmlns="" xmlns:a16="http://schemas.microsoft.com/office/drawing/2014/main" id="{1B557932-0A3D-4E14-8F95-CD49ECA8FA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B17978C-235B-481C-BF8C-281E557BCAF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0663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D16F9B2A-5213-47CE-9564-5475919FAF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 xmlns:a16="http://schemas.microsoft.com/office/drawing/2014/main" id="{20A1EF15-75E2-4364-B1FA-689C9BBAD62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B3A41842-B6F3-4EA9-A031-8F38375A1BDD}"/>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5" name="Footer Placeholder 4">
            <a:extLst>
              <a:ext uri="{FF2B5EF4-FFF2-40B4-BE49-F238E27FC236}">
                <a16:creationId xmlns="" xmlns:a16="http://schemas.microsoft.com/office/drawing/2014/main" id="{59B42CA5-DC20-44B5-A505-5A3F2F9C33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D3BF8EB9-D5D8-4F3A-8438-B32A33D3CD6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808243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B04C70-676D-40DF-8A08-BA85A3F6CA9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353D9B02-3EED-48C3-B79E-4BB9F9E5FE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38EDE753-2BF9-4CDB-B203-4026E7B64F8B}"/>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5" name="Footer Placeholder 4">
            <a:extLst>
              <a:ext uri="{FF2B5EF4-FFF2-40B4-BE49-F238E27FC236}">
                <a16:creationId xmlns="" xmlns:a16="http://schemas.microsoft.com/office/drawing/2014/main" id="{7506F1D8-DE2C-4AC2-96B3-3E4D44CA7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41939E55-1F27-4418-9909-9DC6C5A279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67813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0C9B928-C23A-4305-89AE-96BA334DEE6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 xmlns:a16="http://schemas.microsoft.com/office/drawing/2014/main" id="{E4D3E52A-6A42-4096-AFF2-D9AFD9469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E84FD14C-580A-4815-939B-FD8DB69BF0AE}"/>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5" name="Footer Placeholder 4">
            <a:extLst>
              <a:ext uri="{FF2B5EF4-FFF2-40B4-BE49-F238E27FC236}">
                <a16:creationId xmlns="" xmlns:a16="http://schemas.microsoft.com/office/drawing/2014/main" id="{BE9165C4-F557-4D54-A35C-DE7DDCC2F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 xmlns:a16="http://schemas.microsoft.com/office/drawing/2014/main" id="{726E45A0-F81A-42D4-8D72-386548284AD3}"/>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3424139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047171-B2BE-4774-B99B-A70AF846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 xmlns:a16="http://schemas.microsoft.com/office/drawing/2014/main" id="{14AFAA2E-0030-4DC0-BF41-3CF0873701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 xmlns:a16="http://schemas.microsoft.com/office/drawing/2014/main" id="{E0B322F2-FDC9-48F1-9CE8-B8DE64C4B7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 xmlns:a16="http://schemas.microsoft.com/office/drawing/2014/main" id="{38B3C8D1-78AA-4E9E-A64E-31B7833FA264}"/>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6" name="Footer Placeholder 5">
            <a:extLst>
              <a:ext uri="{FF2B5EF4-FFF2-40B4-BE49-F238E27FC236}">
                <a16:creationId xmlns="" xmlns:a16="http://schemas.microsoft.com/office/drawing/2014/main" id="{6963874A-D92D-46E8-BA72-4BB3C97FE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6088BAB9-68D8-4AF7-89C9-3EBEA772B709}"/>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102514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748BED9-BE1F-4417-BF59-6611A3B0A3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 xmlns:a16="http://schemas.microsoft.com/office/drawing/2014/main" id="{6E3E6B4D-AB59-4D5A-A50E-1256C8F96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858A5A0-A259-495E-9F16-13A682C789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 xmlns:a16="http://schemas.microsoft.com/office/drawing/2014/main" id="{7249BEE0-C039-436C-8859-689FF9F2C5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4A0D7A8F-7CBF-42E3-AF80-ED77FEE959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 xmlns:a16="http://schemas.microsoft.com/office/drawing/2014/main" id="{62AC6565-F17A-4B2C-8F8E-86EDF26EE3D8}"/>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8" name="Footer Placeholder 7">
            <a:extLst>
              <a:ext uri="{FF2B5EF4-FFF2-40B4-BE49-F238E27FC236}">
                <a16:creationId xmlns="" xmlns:a16="http://schemas.microsoft.com/office/drawing/2014/main" id="{C28C1A92-B819-440E-963E-27945DB1DE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 xmlns:a16="http://schemas.microsoft.com/office/drawing/2014/main" id="{D276423C-8A61-4610-8865-95B50DC5D8D5}"/>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704395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8D3012F-2FA4-4AF5-8ED3-C0697328D2C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 xmlns:a16="http://schemas.microsoft.com/office/drawing/2014/main" id="{9A657051-176B-464B-8DB6-DFBA8E904A91}"/>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4" name="Footer Placeholder 3">
            <a:extLst>
              <a:ext uri="{FF2B5EF4-FFF2-40B4-BE49-F238E27FC236}">
                <a16:creationId xmlns="" xmlns:a16="http://schemas.microsoft.com/office/drawing/2014/main" id="{E6EF5F37-0AE0-40FB-B3A4-9160A332F51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 xmlns:a16="http://schemas.microsoft.com/office/drawing/2014/main" id="{AAE1F6C6-C358-4FB0-8F3E-968AB5BF1446}"/>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769248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E7FDC768-67CC-4815-AD86-7B6738DC8FDD}"/>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3" name="Footer Placeholder 2">
            <a:extLst>
              <a:ext uri="{FF2B5EF4-FFF2-40B4-BE49-F238E27FC236}">
                <a16:creationId xmlns="" xmlns:a16="http://schemas.microsoft.com/office/drawing/2014/main" id="{ADBC48D5-783E-4820-BDBD-943356D0BCC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 xmlns:a16="http://schemas.microsoft.com/office/drawing/2014/main" id="{AE1D0142-12E4-45B7-AE79-D8A86499F28D}"/>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42274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1B8BFB-2105-409E-B076-ECC72D45F3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 xmlns:a16="http://schemas.microsoft.com/office/drawing/2014/main" id="{FEDD938E-0639-4D9D-A92B-53DC273ABD1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 xmlns:a16="http://schemas.microsoft.com/office/drawing/2014/main" id="{996098AB-37A1-44A0-8B43-AB47085A54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A05B1EE6-B7BC-465D-A1E1-A260BD4CFD2F}"/>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6" name="Footer Placeholder 5">
            <a:extLst>
              <a:ext uri="{FF2B5EF4-FFF2-40B4-BE49-F238E27FC236}">
                <a16:creationId xmlns="" xmlns:a16="http://schemas.microsoft.com/office/drawing/2014/main" id="{44644F99-CA14-4C6E-9376-3BD48C99EE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1DA70807-3BDE-4646-9755-97A5AD75AD5F}"/>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125684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9523CAC-9A7D-40BF-B59C-F79A4F745A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 xmlns:a16="http://schemas.microsoft.com/office/drawing/2014/main" id="{1C1DC3D1-D06C-4D64-9B12-4A8F9AE52D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 xmlns:a16="http://schemas.microsoft.com/office/drawing/2014/main" id="{17E280EB-5CE7-48A4-BF08-1D9535358E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D7B23E56-FF1E-45E3-9267-9CF2EAE3744A}"/>
              </a:ext>
            </a:extLst>
          </p:cNvPr>
          <p:cNvSpPr>
            <a:spLocks noGrp="1"/>
          </p:cNvSpPr>
          <p:nvPr>
            <p:ph type="dt" sz="half" idx="10"/>
          </p:nvPr>
        </p:nvSpPr>
        <p:spPr/>
        <p:txBody>
          <a:bodyPr/>
          <a:lstStyle/>
          <a:p>
            <a:fld id="{D3054031-B031-47BF-8D32-546BA3060D72}" type="datetimeFigureOut">
              <a:rPr lang="en-US" smtClean="0"/>
              <a:t>5/2/2025</a:t>
            </a:fld>
            <a:endParaRPr lang="en-US"/>
          </a:p>
        </p:txBody>
      </p:sp>
      <p:sp>
        <p:nvSpPr>
          <p:cNvPr id="6" name="Footer Placeholder 5">
            <a:extLst>
              <a:ext uri="{FF2B5EF4-FFF2-40B4-BE49-F238E27FC236}">
                <a16:creationId xmlns="" xmlns:a16="http://schemas.microsoft.com/office/drawing/2014/main" id="{45B8E8CC-5B4E-46B1-B0D4-F2E6A2B5AE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 xmlns:a16="http://schemas.microsoft.com/office/drawing/2014/main" id="{AF8BD778-5753-4ACE-B931-31771CEF420E}"/>
              </a:ext>
            </a:extLst>
          </p:cNvPr>
          <p:cNvSpPr>
            <a:spLocks noGrp="1"/>
          </p:cNvSpPr>
          <p:nvPr>
            <p:ph type="sldNum" sz="quarter" idx="12"/>
          </p:nvPr>
        </p:nvSpPr>
        <p:spPr/>
        <p:txBody>
          <a:bodyPr/>
          <a:lstStyle/>
          <a:p>
            <a:fld id="{AB003505-7E55-4CE2-AEE9-DB0D27923941}" type="slidenum">
              <a:rPr lang="en-US" smtClean="0"/>
              <a:t>‹#›</a:t>
            </a:fld>
            <a:endParaRPr lang="en-US"/>
          </a:p>
        </p:txBody>
      </p:sp>
    </p:spTree>
    <p:extLst>
      <p:ext uri="{BB962C8B-B14F-4D97-AF65-F5344CB8AC3E}">
        <p14:creationId xmlns:p14="http://schemas.microsoft.com/office/powerpoint/2010/main" val="2557968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4EB3EAC-6A69-46F4-804B-36951110B0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 xmlns:a16="http://schemas.microsoft.com/office/drawing/2014/main" id="{4F5F27B8-EE48-441B-831F-E8DBE92343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82811D60-42E2-4F36-9012-CC3C7E9942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054031-B031-47BF-8D32-546BA3060D72}" type="datetimeFigureOut">
              <a:rPr lang="en-US" smtClean="0"/>
              <a:t>5/2/2025</a:t>
            </a:fld>
            <a:endParaRPr lang="en-US"/>
          </a:p>
        </p:txBody>
      </p:sp>
      <p:sp>
        <p:nvSpPr>
          <p:cNvPr id="5" name="Footer Placeholder 4">
            <a:extLst>
              <a:ext uri="{FF2B5EF4-FFF2-40B4-BE49-F238E27FC236}">
                <a16:creationId xmlns="" xmlns:a16="http://schemas.microsoft.com/office/drawing/2014/main" id="{2DF0DEEE-2844-4284-A50E-817C87517A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 xmlns:a16="http://schemas.microsoft.com/office/drawing/2014/main" id="{BFFA9566-20D5-4F51-BAAB-646770ED2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003505-7E55-4CE2-AEE9-DB0D27923941}" type="slidenum">
              <a:rPr lang="en-US" smtClean="0"/>
              <a:t>‹#›</a:t>
            </a:fld>
            <a:endParaRPr lang="en-US"/>
          </a:p>
        </p:txBody>
      </p:sp>
    </p:spTree>
    <p:extLst>
      <p:ext uri="{BB962C8B-B14F-4D97-AF65-F5344CB8AC3E}">
        <p14:creationId xmlns:p14="http://schemas.microsoft.com/office/powerpoint/2010/main" val="15804281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9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00209"/>
            <a:ext cx="12192000" cy="659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Box 2"/>
          <p:cNvSpPr txBox="1">
            <a:spLocks noChangeArrowheads="1"/>
          </p:cNvSpPr>
          <p:nvPr/>
        </p:nvSpPr>
        <p:spPr bwMode="auto">
          <a:xfrm>
            <a:off x="1514475" y="4114800"/>
            <a:ext cx="6715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5400" b="1" dirty="0">
                <a:solidFill>
                  <a:srgbClr val="C00000"/>
                </a:solidFill>
                <a:latin typeface="Times New Roman" panose="02020603050405020304" pitchFamily="18" charset="0"/>
                <a:cs typeface="Times New Roman" panose="02020603050405020304" pitchFamily="18" charset="0"/>
              </a:rPr>
              <a:t>LUYỆN VIẾT ĐOẠN</a:t>
            </a:r>
          </a:p>
        </p:txBody>
      </p:sp>
      <p:sp>
        <p:nvSpPr>
          <p:cNvPr id="4" name="Text Box 18"/>
          <p:cNvSpPr txBox="1">
            <a:spLocks noChangeArrowheads="1"/>
          </p:cNvSpPr>
          <p:nvPr/>
        </p:nvSpPr>
        <p:spPr bwMode="auto">
          <a:xfrm>
            <a:off x="2801038" y="6182883"/>
            <a:ext cx="3988069" cy="478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07666" tIns="53833" rIns="107666" bIns="53833">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sz="2400" b="1" i="1" dirty="0" err="1">
                <a:solidFill>
                  <a:srgbClr val="FF0066"/>
                </a:solidFill>
                <a:latin typeface="Times New Roman" panose="02020603050405020304" pitchFamily="18" charset="0"/>
              </a:rPr>
              <a:t>Giáo</a:t>
            </a:r>
            <a:r>
              <a:rPr lang="en-US" altLang="en-US" sz="2400" b="1" i="1" dirty="0">
                <a:solidFill>
                  <a:srgbClr val="FF0066"/>
                </a:solidFill>
                <a:latin typeface="Times New Roman" panose="02020603050405020304" pitchFamily="18" charset="0"/>
              </a:rPr>
              <a:t> </a:t>
            </a:r>
            <a:r>
              <a:rPr lang="en-US" altLang="en-US" sz="2400" b="1" i="1" dirty="0" err="1">
                <a:solidFill>
                  <a:srgbClr val="FF0066"/>
                </a:solidFill>
                <a:latin typeface="Times New Roman" panose="02020603050405020304" pitchFamily="18" charset="0"/>
              </a:rPr>
              <a:t>viên</a:t>
            </a:r>
            <a:r>
              <a:rPr lang="en-US" altLang="en-US" sz="2400" b="1" i="1" dirty="0" smtClean="0">
                <a:solidFill>
                  <a:srgbClr val="FF0066"/>
                </a:solidFill>
                <a:latin typeface="Times New Roman" panose="02020603050405020304" pitchFamily="18" charset="0"/>
              </a:rPr>
              <a:t>: </a:t>
            </a:r>
            <a:r>
              <a:rPr lang="vi-VN" altLang="en-US" sz="2400" b="1" i="1" dirty="0" smtClean="0">
                <a:solidFill>
                  <a:srgbClr val="FF0066"/>
                </a:solidFill>
                <a:latin typeface="Times New Roman" panose="02020603050405020304" pitchFamily="18" charset="0"/>
              </a:rPr>
              <a:t>Đỗ Thị Phong</a:t>
            </a:r>
            <a:endParaRPr lang="en-US" altLang="en-US" sz="2400" b="1" i="1" dirty="0">
              <a:solidFill>
                <a:srgbClr val="FF0066"/>
              </a:solidFill>
              <a:latin typeface="Times New Roman" panose="02020603050405020304" pitchFamily="18" charset="0"/>
            </a:endParaRPr>
          </a:p>
        </p:txBody>
      </p:sp>
    </p:spTree>
    <p:extLst>
      <p:ext uri="{BB962C8B-B14F-4D97-AF65-F5344CB8AC3E}">
        <p14:creationId xmlns:p14="http://schemas.microsoft.com/office/powerpoint/2010/main" val="3787608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4679E8E-4CF4-421E-9E38-B260EB9EED17}"/>
              </a:ext>
            </a:extLst>
          </p:cNvPr>
          <p:cNvSpPr txBox="1"/>
          <p:nvPr/>
        </p:nvSpPr>
        <p:spPr>
          <a:xfrm>
            <a:off x="494473" y="582067"/>
            <a:ext cx="11001374" cy="5693866"/>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Người bạn giúp em luôn thức dậy đúng giờ đi học mỗi buổi sáng chính là chiếc đồng hồ báo thức. Nó là món quà xinh đẹp mà ông nội đã tặng em nhân ngày em tròn </a:t>
            </a:r>
            <a:r>
              <a:rPr lang="en-US" sz="2800" b="0" i="0" dirty="0">
                <a:effectLst/>
                <a:latin typeface="Times New Roman" panose="02020603050405020304" pitchFamily="18" charset="0"/>
                <a:cs typeface="Times New Roman" panose="02020603050405020304" pitchFamily="18" charset="0"/>
              </a:rPr>
              <a:t>8</a:t>
            </a:r>
            <a:r>
              <a:rPr lang="vi-VN" sz="2800" b="0" i="0" dirty="0">
                <a:effectLst/>
                <a:latin typeface="Times New Roman" panose="02020603050405020304" pitchFamily="18" charset="0"/>
                <a:cs typeface="Times New Roman" panose="02020603050405020304" pitchFamily="18" charset="0"/>
              </a:rPr>
              <a:t> tuổi.</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đồng hồ của em mang hình dáng của chú mèo máy Doremon tinh nghịch, đáng yêu. Chiếc đồng hồ khoác lên mình</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chiếc</a:t>
            </a:r>
            <a:r>
              <a:rPr lang="en-US" sz="2800" b="0" i="0" dirty="0">
                <a:effectLst/>
                <a:latin typeface="Times New Roman" panose="02020603050405020304" pitchFamily="18" charset="0"/>
                <a:cs typeface="Times New Roman" panose="02020603050405020304" pitchFamily="18" charset="0"/>
              </a:rPr>
              <a:t> </a:t>
            </a:r>
            <a:r>
              <a:rPr lang="en-US" sz="2800" b="0" i="0" dirty="0" err="1">
                <a:effectLst/>
                <a:latin typeface="Times New Roman" panose="02020603050405020304" pitchFamily="18" charset="0"/>
                <a:cs typeface="Times New Roman" panose="02020603050405020304" pitchFamily="18" charset="0"/>
              </a:rPr>
              <a:t>áo</a:t>
            </a:r>
            <a:r>
              <a:rPr lang="vi-VN" sz="2800" b="0" i="0" dirty="0">
                <a:effectLst/>
                <a:latin typeface="Times New Roman" panose="02020603050405020304" pitchFamily="18" charset="0"/>
                <a:cs typeface="Times New Roman" panose="02020603050405020304" pitchFamily="18" charset="0"/>
              </a:rPr>
              <a:t> màu xanh da trời thật đẹp mắt. Bên trong là các chữ số từ một đến mười hai được xếp thành vòng tròn xinh xắn, đúng thứ tự. Đằng sau lưng chú Doremon là hai nút bấm điều khiển. Một nút đặt báo thức, một nút điều chỉnh giờ. Mỗi khi bác pin không chịu làm việc, em lại nhờ bố mở chiếc nắp nhỏ sau lưng chú mèo máy để thay cho bác pin người bạn mới. Cứ cuối tuần được nghỉ là em lại mang chiếc đồng hồ ra lau chùi sạch sẽ.</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Em sẽ giữ gìn chiếc đồng hồ thật cẩn thận để nó mãi là người bạn tốt, đồng hành cùng em trên con đường học tập.</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760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AE28DBE0-36C6-44AC-A137-9A81785AACEB}"/>
              </a:ext>
            </a:extLst>
          </p:cNvPr>
          <p:cNvSpPr txBox="1"/>
          <p:nvPr/>
        </p:nvSpPr>
        <p:spPr>
          <a:xfrm>
            <a:off x="1133475" y="2344782"/>
            <a:ext cx="10048875" cy="2219838"/>
          </a:xfrm>
          <a:prstGeom prst="rect">
            <a:avLst/>
          </a:prstGeom>
          <a:noFill/>
        </p:spPr>
        <p:txBody>
          <a:bodyPr wrap="square" rtlCol="0">
            <a:spAutoFit/>
          </a:bodyPr>
          <a:lstStyle/>
          <a:p>
            <a:pPr>
              <a:lnSpc>
                <a:spcPct val="150000"/>
              </a:lnSpc>
            </a:pPr>
            <a:r>
              <a:rPr lang="en-US" sz="3200" dirty="0" err="1">
                <a:latin typeface="Times New Roman" panose="02020603050405020304" pitchFamily="18" charset="0"/>
                <a:cs typeface="Times New Roman" panose="02020603050405020304" pitchFamily="18" charset="0"/>
              </a:rPr>
              <a:t>Lắng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nghe</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Đồ</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dùng</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bé</a:t>
            </a:r>
            <a:r>
              <a:rPr lang="en-US" sz="3200" i="1" dirty="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yêu</a:t>
            </a:r>
            <a:r>
              <a:rPr lang="en-US" sz="3200" i="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biết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1.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nào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nhắc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hát</a:t>
            </a:r>
            <a:r>
              <a:rPr lang="en-US" sz="3200" dirty="0">
                <a:latin typeface="Times New Roman" panose="02020603050405020304" pitchFamily="18" charset="0"/>
                <a:cs typeface="Times New Roman" panose="02020603050405020304" pitchFamily="18" charset="0"/>
              </a:rPr>
              <a:t>?</a:t>
            </a:r>
          </a:p>
          <a:p>
            <a:pPr>
              <a:lnSpc>
                <a:spcPct val="150000"/>
              </a:lnSpc>
            </a:pPr>
            <a:r>
              <a:rPr lang="en-US" sz="3200" dirty="0">
                <a:latin typeface="Times New Roman" panose="02020603050405020304" pitchFamily="18" charset="0"/>
                <a:cs typeface="Times New Roman" panose="02020603050405020304" pitchFamily="18" charset="0"/>
              </a:rPr>
              <a:t>2. </a:t>
            </a:r>
            <a:r>
              <a:rPr lang="en-US" sz="3200" dirty="0" err="1">
                <a:latin typeface="Times New Roman" panose="02020603050405020304" pitchFamily="18" charset="0"/>
                <a:cs typeface="Times New Roman" panose="02020603050405020304" pitchFamily="18" charset="0"/>
              </a:rPr>
              <a:t>Đồ</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vật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công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gì</a:t>
            </a:r>
            <a:r>
              <a:rPr lang="en-US" sz="3200" dirty="0">
                <a:latin typeface="Times New Roman" panose="02020603050405020304" pitchFamily="18" charset="0"/>
                <a:cs typeface="Times New Roman" panose="02020603050405020304" pitchFamily="18" charset="0"/>
              </a:rPr>
              <a:t>?</a:t>
            </a:r>
          </a:p>
        </p:txBody>
      </p:sp>
      <p:sp>
        <p:nvSpPr>
          <p:cNvPr id="3" name="TextBox 2">
            <a:extLst>
              <a:ext uri="{FF2B5EF4-FFF2-40B4-BE49-F238E27FC236}">
                <a16:creationId xmlns="" xmlns:a16="http://schemas.microsoft.com/office/drawing/2014/main" id="{057B2768-786D-4EAB-8F8E-E774557B4CF9}"/>
              </a:ext>
            </a:extLst>
          </p:cNvPr>
          <p:cNvSpPr txBox="1"/>
          <p:nvPr/>
        </p:nvSpPr>
        <p:spPr>
          <a:xfrm>
            <a:off x="3171826" y="1011282"/>
            <a:ext cx="5276850"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THẢO LUẬN NHÓM ĐÔI</a:t>
            </a:r>
          </a:p>
        </p:txBody>
      </p:sp>
    </p:spTree>
    <p:extLst>
      <p:ext uri="{BB962C8B-B14F-4D97-AF65-F5344CB8AC3E}">
        <p14:creationId xmlns:p14="http://schemas.microsoft.com/office/powerpoint/2010/main" val="3776998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ĐỒ DÙNG BÉ YÊU - Bài hát thiếu nhi Đồ dùng bé yêu (Hình minh họa theo lời bài hát)">
            <a:hlinkClick r:id="" action="ppaction://media"/>
            <a:extLst>
              <a:ext uri="{FF2B5EF4-FFF2-40B4-BE49-F238E27FC236}">
                <a16:creationId xmlns="" xmlns:a16="http://schemas.microsoft.com/office/drawing/2014/main" id="{B22969AC-E2D1-4ACF-8E8E-D42E920EFB85}"/>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1999" cy="6858000"/>
          </a:xfrm>
          <a:prstGeom prst="rect">
            <a:avLst/>
          </a:prstGeom>
        </p:spPr>
      </p:pic>
    </p:spTree>
    <p:extLst>
      <p:ext uri="{BB962C8B-B14F-4D97-AF65-F5344CB8AC3E}">
        <p14:creationId xmlns:p14="http://schemas.microsoft.com/office/powerpoint/2010/main" val="12058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507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DFE778A8-246E-4B62-B5A5-6F393F9E5BF2}"/>
              </a:ext>
            </a:extLst>
          </p:cNvPr>
          <p:cNvSpPr txBox="1"/>
          <p:nvPr/>
        </p:nvSpPr>
        <p:spPr>
          <a:xfrm>
            <a:off x="1838739" y="2594967"/>
            <a:ext cx="10016795" cy="99672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600" b="1" dirty="0">
                <a:solidFill>
                  <a:srgbClr val="FF0000"/>
                </a:solidFill>
                <a:latin typeface="Times New Roman" panose="02020603050405020304" pitchFamily="18" charset="0"/>
                <a:ea typeface="+mj-ea"/>
                <a:cs typeface="Times New Roman" panose="02020603050405020304" pitchFamily="18" charset="0"/>
              </a:rPr>
              <a:t>VIẾT ĐOẠN VĂN TẢ </a:t>
            </a:r>
            <a:r>
              <a:rPr lang="en-US" sz="3600" b="1" dirty="0" err="1">
                <a:solidFill>
                  <a:srgbClr val="FF0000"/>
                </a:solidFill>
                <a:latin typeface="Times New Roman" panose="02020603050405020304" pitchFamily="18" charset="0"/>
                <a:ea typeface="+mj-ea"/>
                <a:cs typeface="Times New Roman" panose="02020603050405020304" pitchFamily="18" charset="0"/>
              </a:rPr>
              <a:t>ĐỒ</a:t>
            </a:r>
            <a:r>
              <a:rPr lang="en-US" sz="3600" b="1" dirty="0">
                <a:solidFill>
                  <a:srgbClr val="FF0000"/>
                </a:solidFill>
                <a:latin typeface="Times New Roman" panose="02020603050405020304" pitchFamily="18" charset="0"/>
                <a:ea typeface="+mj-ea"/>
                <a:cs typeface="Times New Roman" panose="02020603050405020304" pitchFamily="18" charset="0"/>
              </a:rPr>
              <a:t> </a:t>
            </a:r>
            <a:r>
              <a:rPr lang="en-US" sz="3600" b="1" dirty="0" err="1">
                <a:solidFill>
                  <a:srgbClr val="FF0000"/>
                </a:solidFill>
                <a:latin typeface="Times New Roman" panose="02020603050405020304" pitchFamily="18" charset="0"/>
                <a:ea typeface="+mj-ea"/>
                <a:cs typeface="Times New Roman" panose="02020603050405020304" pitchFamily="18" charset="0"/>
              </a:rPr>
              <a:t>DÙNG</a:t>
            </a:r>
            <a:r>
              <a:rPr lang="en-US" sz="3600" b="1" dirty="0">
                <a:solidFill>
                  <a:srgbClr val="FF0000"/>
                </a:solidFill>
                <a:latin typeface="Times New Roman" panose="02020603050405020304" pitchFamily="18" charset="0"/>
                <a:ea typeface="+mj-ea"/>
                <a:cs typeface="Times New Roman" panose="02020603050405020304" pitchFamily="18" charset="0"/>
              </a:rPr>
              <a:t> GIA </a:t>
            </a:r>
            <a:r>
              <a:rPr lang="en-US" sz="3600" b="1" dirty="0" err="1">
                <a:solidFill>
                  <a:srgbClr val="FF0000"/>
                </a:solidFill>
                <a:latin typeface="Times New Roman" panose="02020603050405020304" pitchFamily="18" charset="0"/>
                <a:ea typeface="+mj-ea"/>
                <a:cs typeface="Times New Roman" panose="02020603050405020304" pitchFamily="18" charset="0"/>
              </a:rPr>
              <a:t>ĐÌNH</a:t>
            </a:r>
            <a:endParaRPr lang="en-US" sz="3600" b="1" dirty="0">
              <a:solidFill>
                <a:srgbClr val="FF0000"/>
              </a:solidFill>
              <a:latin typeface="Times New Roman" panose="02020603050405020304" pitchFamily="18" charset="0"/>
              <a:ea typeface="+mj-ea"/>
              <a:cs typeface="Times New Roman" panose="02020603050405020304" pitchFamily="18" charset="0"/>
            </a:endParaRPr>
          </a:p>
        </p:txBody>
      </p:sp>
      <p:sp>
        <p:nvSpPr>
          <p:cNvPr id="15" name="TextBox 2">
            <a:extLst>
              <a:ext uri="{FF2B5EF4-FFF2-40B4-BE49-F238E27FC236}">
                <a16:creationId xmlns="" xmlns:a16="http://schemas.microsoft.com/office/drawing/2014/main" id="{17654521-74D0-4245-B3BF-13E4A677F9F2}"/>
              </a:ext>
            </a:extLst>
          </p:cNvPr>
          <p:cNvSpPr txBox="1">
            <a:spLocks noChangeArrowheads="1"/>
          </p:cNvSpPr>
          <p:nvPr/>
        </p:nvSpPr>
        <p:spPr bwMode="auto">
          <a:xfrm>
            <a:off x="3762196" y="1946716"/>
            <a:ext cx="5219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000" b="1" dirty="0">
                <a:solidFill>
                  <a:srgbClr val="C00000"/>
                </a:solidFill>
                <a:latin typeface="Times New Roman" panose="02020603050405020304" pitchFamily="18" charset="0"/>
                <a:cs typeface="Times New Roman" panose="02020603050405020304" pitchFamily="18" charset="0"/>
              </a:rPr>
              <a:t>LUYỆN VIẾT ĐOẠN</a:t>
            </a:r>
          </a:p>
        </p:txBody>
      </p:sp>
    </p:spTree>
    <p:extLst>
      <p:ext uri="{BB962C8B-B14F-4D97-AF65-F5344CB8AC3E}">
        <p14:creationId xmlns:p14="http://schemas.microsoft.com/office/powerpoint/2010/main" val="82351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092AC22-4646-46BD-ACBE-9405B47358AF}"/>
              </a:ext>
            </a:extLst>
          </p:cNvPr>
          <p:cNvSpPr txBox="1"/>
          <p:nvPr/>
        </p:nvSpPr>
        <p:spPr>
          <a:xfrm>
            <a:off x="937059" y="-20881"/>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 xmlns:a16="http://schemas.microsoft.com/office/drawing/2014/main"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340" y="538156"/>
            <a:ext cx="6419850" cy="6320926"/>
          </a:xfrm>
          <a:prstGeom prst="rect">
            <a:avLst/>
          </a:prstGeom>
        </p:spPr>
      </p:pic>
      <p:grpSp>
        <p:nvGrpSpPr>
          <p:cNvPr id="6" name="Group 5">
            <a:extLst>
              <a:ext uri="{FF2B5EF4-FFF2-40B4-BE49-F238E27FC236}">
                <a16:creationId xmlns="" xmlns:a16="http://schemas.microsoft.com/office/drawing/2014/main" id="{43D021AD-A044-47E3-8588-8FD7BD292958}"/>
              </a:ext>
            </a:extLst>
          </p:cNvPr>
          <p:cNvGrpSpPr/>
          <p:nvPr/>
        </p:nvGrpSpPr>
        <p:grpSpPr>
          <a:xfrm>
            <a:off x="6347163" y="878890"/>
            <a:ext cx="5686031" cy="5531435"/>
            <a:chOff x="1070698" y="2106377"/>
            <a:chExt cx="9344486" cy="3770145"/>
          </a:xfrm>
        </p:grpSpPr>
        <p:sp>
          <p:nvSpPr>
            <p:cNvPr id="7" name="Rectangle 6">
              <a:extLst>
                <a:ext uri="{FF2B5EF4-FFF2-40B4-BE49-F238E27FC236}">
                  <a16:creationId xmlns="" xmlns:a16="http://schemas.microsoft.com/office/drawing/2014/main" id="{32D28644-33E4-4F00-9331-75E4F920D4A0}"/>
                </a:ext>
              </a:extLst>
            </p:cNvPr>
            <p:cNvSpPr/>
            <p:nvPr/>
          </p:nvSpPr>
          <p:spPr>
            <a:xfrm>
              <a:off x="1075690" y="2106377"/>
              <a:ext cx="9334500" cy="377014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 xmlns:a16="http://schemas.microsoft.com/office/drawing/2014/main"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B8B3630-CC44-48F2-80F5-2F3FBEDEAD18}"/>
                </a:ext>
              </a:extLst>
            </p:cNvPr>
            <p:cNvCxnSpPr>
              <a:cxnSpLocks/>
            </p:cNvCxnSpPr>
            <p:nvPr/>
          </p:nvCxnSpPr>
          <p:spPr>
            <a:xfrm flipH="1">
              <a:off x="1070698" y="245797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7B1697E3-A32A-45F4-BD28-1DC92F33E6B0}"/>
                </a:ext>
              </a:extLst>
            </p:cNvPr>
            <p:cNvCxnSpPr>
              <a:cxnSpLocks/>
            </p:cNvCxnSpPr>
            <p:nvPr/>
          </p:nvCxnSpPr>
          <p:spPr>
            <a:xfrm flipH="1">
              <a:off x="1070698" y="2837274"/>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95D5D56-FD36-4130-8522-DBCAEBDFC855}"/>
                </a:ext>
              </a:extLst>
            </p:cNvPr>
            <p:cNvCxnSpPr>
              <a:cxnSpLocks/>
            </p:cNvCxnSpPr>
            <p:nvPr/>
          </p:nvCxnSpPr>
          <p:spPr>
            <a:xfrm flipH="1">
              <a:off x="1070698" y="321657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5358D9B6-E340-448F-A938-8EFD93C021EF}"/>
                </a:ext>
              </a:extLst>
            </p:cNvPr>
            <p:cNvCxnSpPr>
              <a:cxnSpLocks/>
            </p:cNvCxnSpPr>
            <p:nvPr/>
          </p:nvCxnSpPr>
          <p:spPr>
            <a:xfrm flipH="1">
              <a:off x="1070698" y="3578022"/>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E8BD721-4676-456D-8440-49C97286BF05}"/>
                </a:ext>
              </a:extLst>
            </p:cNvPr>
            <p:cNvCxnSpPr>
              <a:cxnSpLocks/>
            </p:cNvCxnSpPr>
            <p:nvPr/>
          </p:nvCxnSpPr>
          <p:spPr>
            <a:xfrm flipH="1">
              <a:off x="1070698" y="395367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9DA0E65C-3415-46ED-A1C9-C05A949046D0}"/>
                </a:ext>
              </a:extLst>
            </p:cNvPr>
            <p:cNvCxnSpPr>
              <a:cxnSpLocks/>
            </p:cNvCxnSpPr>
            <p:nvPr/>
          </p:nvCxnSpPr>
          <p:spPr>
            <a:xfrm flipH="1">
              <a:off x="1070698" y="431877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F93BE9E7-7A4C-4189-B32E-D9E4DF9B0655}"/>
                </a:ext>
              </a:extLst>
            </p:cNvPr>
            <p:cNvCxnSpPr>
              <a:cxnSpLocks/>
            </p:cNvCxnSpPr>
            <p:nvPr/>
          </p:nvCxnSpPr>
          <p:spPr>
            <a:xfrm flipH="1">
              <a:off x="1070698" y="4683866"/>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8FD54B05-3D5C-4FD4-8CAC-B6BDBE5329E8}"/>
                </a:ext>
              </a:extLst>
            </p:cNvPr>
            <p:cNvCxnSpPr>
              <a:cxnSpLocks/>
            </p:cNvCxnSpPr>
            <p:nvPr/>
          </p:nvCxnSpPr>
          <p:spPr>
            <a:xfrm flipH="1">
              <a:off x="1070698" y="504896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7C4509E2-19C1-4CCF-B46E-1815B1B344C5}"/>
                </a:ext>
              </a:extLst>
            </p:cNvPr>
            <p:cNvCxnSpPr>
              <a:cxnSpLocks/>
            </p:cNvCxnSpPr>
            <p:nvPr/>
          </p:nvCxnSpPr>
          <p:spPr>
            <a:xfrm flipH="1">
              <a:off x="1080685" y="5441691"/>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 xmlns:a16="http://schemas.microsoft.com/office/drawing/2014/main" id="{8979D75B-7AC3-4747-B640-B80F71D035EE}"/>
              </a:ext>
            </a:extLst>
          </p:cNvPr>
          <p:cNvSpPr txBox="1">
            <a:spLocks noChangeArrowheads="1"/>
          </p:cNvSpPr>
          <p:nvPr/>
        </p:nvSpPr>
        <p:spPr bwMode="auto">
          <a:xfrm>
            <a:off x="6347163" y="82594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 xmlns:a16="http://schemas.microsoft.com/office/drawing/2014/main" id="{12F7F245-264D-4CD1-9BF6-D3DB37A03653}"/>
              </a:ext>
            </a:extLst>
          </p:cNvPr>
          <p:cNvSpPr txBox="1">
            <a:spLocks noChangeArrowheads="1"/>
          </p:cNvSpPr>
          <p:nvPr/>
        </p:nvSpPr>
        <p:spPr bwMode="auto">
          <a:xfrm>
            <a:off x="8707348" y="812018"/>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0" name="Oval 19">
            <a:extLst>
              <a:ext uri="{FF2B5EF4-FFF2-40B4-BE49-F238E27FC236}">
                <a16:creationId xmlns="" xmlns:a16="http://schemas.microsoft.com/office/drawing/2014/main" id="{F1C2FB91-F1C5-477D-BE87-DFBE7FE7E984}"/>
              </a:ext>
            </a:extLst>
          </p:cNvPr>
          <p:cNvSpPr/>
          <p:nvPr/>
        </p:nvSpPr>
        <p:spPr>
          <a:xfrm>
            <a:off x="161845" y="1533530"/>
            <a:ext cx="575014" cy="97421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 xmlns:a16="http://schemas.microsoft.com/office/drawing/2014/main" id="{E7D6E9D7-38DE-4BF2-8E19-C4B7C6E124CF}"/>
              </a:ext>
            </a:extLst>
          </p:cNvPr>
          <p:cNvSpPr txBox="1">
            <a:spLocks noChangeArrowheads="1"/>
          </p:cNvSpPr>
          <p:nvPr/>
        </p:nvSpPr>
        <p:spPr bwMode="auto">
          <a:xfrm>
            <a:off x="6244186"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đồng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hồ</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 xmlns:a16="http://schemas.microsoft.com/office/drawing/2014/main" id="{5CECA0FD-01F0-4A12-B34C-BF393ED4CCA7}"/>
              </a:ext>
            </a:extLst>
          </p:cNvPr>
          <p:cNvSpPr txBox="1">
            <a:spLocks noChangeArrowheads="1"/>
          </p:cNvSpPr>
          <p:nvPr/>
        </p:nvSpPr>
        <p:spPr bwMode="auto">
          <a:xfrm>
            <a:off x="7864475" y="144727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giờ</a:t>
            </a:r>
            <a:endParaRPr lang="en-US" altLang="en-US" sz="2400" dirty="0">
              <a:latin typeface="Times New Roman" panose="02020603050405020304" pitchFamily="18" charset="0"/>
              <a:cs typeface="Times New Roman" panose="02020603050405020304" pitchFamily="18" charset="0"/>
            </a:endParaRPr>
          </a:p>
        </p:txBody>
      </p:sp>
      <p:sp>
        <p:nvSpPr>
          <p:cNvPr id="23" name="TextBox 2">
            <a:extLst>
              <a:ext uri="{FF2B5EF4-FFF2-40B4-BE49-F238E27FC236}">
                <a16:creationId xmlns="" xmlns:a16="http://schemas.microsoft.com/office/drawing/2014/main" id="{9D45754F-7BB5-426D-978F-B0A4B2A61EC2}"/>
              </a:ext>
            </a:extLst>
          </p:cNvPr>
          <p:cNvSpPr txBox="1">
            <a:spLocks noChangeArrowheads="1"/>
          </p:cNvSpPr>
          <p:nvPr/>
        </p:nvSpPr>
        <p:spPr bwMode="auto">
          <a:xfrm>
            <a:off x="6035731" y="197089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ti</a:t>
            </a:r>
            <a:r>
              <a:rPr lang="en-US" altLang="en-US" sz="2400" dirty="0">
                <a:latin typeface="Times New Roman" panose="02020603050405020304" pitchFamily="18" charset="0"/>
                <a:cs typeface="Times New Roman" panose="02020603050405020304" pitchFamily="18" charset="0"/>
              </a:rPr>
              <a:t> vi</a:t>
            </a:r>
          </a:p>
        </p:txBody>
      </p:sp>
      <p:sp>
        <p:nvSpPr>
          <p:cNvPr id="24" name="Oval 23">
            <a:extLst>
              <a:ext uri="{FF2B5EF4-FFF2-40B4-BE49-F238E27FC236}">
                <a16:creationId xmlns="" xmlns:a16="http://schemas.microsoft.com/office/drawing/2014/main" id="{BA90EE22-B581-4DE7-BA4F-03195CC82305}"/>
              </a:ext>
            </a:extLst>
          </p:cNvPr>
          <p:cNvSpPr/>
          <p:nvPr/>
        </p:nvSpPr>
        <p:spPr>
          <a:xfrm>
            <a:off x="1" y="2600332"/>
            <a:ext cx="988022" cy="239076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
            <a:extLst>
              <a:ext uri="{FF2B5EF4-FFF2-40B4-BE49-F238E27FC236}">
                <a16:creationId xmlns="" xmlns:a16="http://schemas.microsoft.com/office/drawing/2014/main" id="{35BCB8DF-3059-41C0-AA33-106B38BCC9FB}"/>
              </a:ext>
            </a:extLst>
          </p:cNvPr>
          <p:cNvSpPr txBox="1">
            <a:spLocks noChangeArrowheads="1"/>
          </p:cNvSpPr>
          <p:nvPr/>
        </p:nvSpPr>
        <p:spPr bwMode="auto">
          <a:xfrm>
            <a:off x="7929932" y="1985206"/>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phim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xem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thời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sự</a:t>
            </a:r>
            <a:r>
              <a:rPr lang="en-US" altLang="en-US" sz="2400" dirty="0">
                <a:latin typeface="Times New Roman" panose="02020603050405020304" pitchFamily="18" charset="0"/>
                <a:cs typeface="Times New Roman" panose="02020603050405020304" pitchFamily="18" charset="0"/>
              </a:rPr>
              <a:t>,…</a:t>
            </a:r>
          </a:p>
        </p:txBody>
      </p:sp>
      <p:sp>
        <p:nvSpPr>
          <p:cNvPr id="26" name="Oval 25">
            <a:extLst>
              <a:ext uri="{FF2B5EF4-FFF2-40B4-BE49-F238E27FC236}">
                <a16:creationId xmlns="" xmlns:a16="http://schemas.microsoft.com/office/drawing/2014/main" id="{29145BFA-4299-4BB6-86B1-88C4DE826CB1}"/>
              </a:ext>
            </a:extLst>
          </p:cNvPr>
          <p:cNvSpPr/>
          <p:nvPr/>
        </p:nvSpPr>
        <p:spPr>
          <a:xfrm>
            <a:off x="808482" y="1842656"/>
            <a:ext cx="988022" cy="41605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
            <a:extLst>
              <a:ext uri="{FF2B5EF4-FFF2-40B4-BE49-F238E27FC236}">
                <a16:creationId xmlns="" xmlns:a16="http://schemas.microsoft.com/office/drawing/2014/main" id="{37B90B22-B2CB-4EF4-B6DC-BCFA9E093DB3}"/>
              </a:ext>
            </a:extLst>
          </p:cNvPr>
          <p:cNvSpPr txBox="1">
            <a:spLocks noChangeArrowheads="1"/>
          </p:cNvSpPr>
          <p:nvPr/>
        </p:nvSpPr>
        <p:spPr bwMode="auto">
          <a:xfrm>
            <a:off x="6035731" y="254079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quạt</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 xmlns:a16="http://schemas.microsoft.com/office/drawing/2014/main" id="{400833BA-E53A-4E1C-8CB6-E2EDAD0A8A23}"/>
              </a:ext>
            </a:extLst>
          </p:cNvPr>
          <p:cNvSpPr txBox="1">
            <a:spLocks noChangeArrowheads="1"/>
          </p:cNvSpPr>
          <p:nvPr/>
        </p:nvSpPr>
        <p:spPr bwMode="auto">
          <a:xfrm>
            <a:off x="7473226" y="2513743"/>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làm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mát</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không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khí</a:t>
            </a:r>
            <a:endParaRPr lang="en-US" altLang="en-US" sz="2400" dirty="0">
              <a:latin typeface="Times New Roman" panose="02020603050405020304" pitchFamily="18" charset="0"/>
              <a:cs typeface="Times New Roman" panose="02020603050405020304" pitchFamily="18" charset="0"/>
            </a:endParaRPr>
          </a:p>
        </p:txBody>
      </p:sp>
      <p:sp>
        <p:nvSpPr>
          <p:cNvPr id="29" name="Oval 28">
            <a:extLst>
              <a:ext uri="{FF2B5EF4-FFF2-40B4-BE49-F238E27FC236}">
                <a16:creationId xmlns="" xmlns:a16="http://schemas.microsoft.com/office/drawing/2014/main" id="{890BC237-4807-4FF4-A71E-97F32E6CEB0B}"/>
              </a:ext>
            </a:extLst>
          </p:cNvPr>
          <p:cNvSpPr/>
          <p:nvPr/>
        </p:nvSpPr>
        <p:spPr>
          <a:xfrm>
            <a:off x="1379451" y="5466522"/>
            <a:ext cx="2162218" cy="8544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
            <a:extLst>
              <a:ext uri="{FF2B5EF4-FFF2-40B4-BE49-F238E27FC236}">
                <a16:creationId xmlns="" xmlns:a16="http://schemas.microsoft.com/office/drawing/2014/main" id="{3D01E962-C6A8-48BD-B5BB-8A503640D7F9}"/>
              </a:ext>
            </a:extLst>
          </p:cNvPr>
          <p:cNvSpPr txBox="1">
            <a:spLocks noChangeArrowheads="1"/>
          </p:cNvSpPr>
          <p:nvPr/>
        </p:nvSpPr>
        <p:spPr bwMode="auto">
          <a:xfrm>
            <a:off x="6012035" y="3050817"/>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 xmlns:a16="http://schemas.microsoft.com/office/drawing/2014/main" id="{74B276A5-7F91-4472-BDC3-C01DC40A511E}"/>
              </a:ext>
            </a:extLst>
          </p:cNvPr>
          <p:cNvSpPr txBox="1">
            <a:spLocks noChangeArrowheads="1"/>
          </p:cNvSpPr>
          <p:nvPr/>
        </p:nvSpPr>
        <p:spPr bwMode="auto">
          <a:xfrm>
            <a:off x="7803796" y="306329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để</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32" name="Oval 31">
            <a:extLst>
              <a:ext uri="{FF2B5EF4-FFF2-40B4-BE49-F238E27FC236}">
                <a16:creationId xmlns="" xmlns:a16="http://schemas.microsoft.com/office/drawing/2014/main" id="{578A6BC1-A5F5-4FCD-8832-5D0F3B0E3C30}"/>
              </a:ext>
            </a:extLst>
          </p:cNvPr>
          <p:cNvSpPr/>
          <p:nvPr/>
        </p:nvSpPr>
        <p:spPr>
          <a:xfrm>
            <a:off x="1754329" y="4991099"/>
            <a:ext cx="1111306" cy="6228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2">
            <a:extLst>
              <a:ext uri="{FF2B5EF4-FFF2-40B4-BE49-F238E27FC236}">
                <a16:creationId xmlns="" xmlns:a16="http://schemas.microsoft.com/office/drawing/2014/main" id="{5A65A168-1E29-4B1A-AB18-9B96BB516BA4}"/>
              </a:ext>
            </a:extLst>
          </p:cNvPr>
          <p:cNvSpPr txBox="1">
            <a:spLocks noChangeArrowheads="1"/>
          </p:cNvSpPr>
          <p:nvPr/>
        </p:nvSpPr>
        <p:spPr bwMode="auto">
          <a:xfrm>
            <a:off x="6286048" y="3620962"/>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ấm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chén</a:t>
            </a:r>
            <a:endParaRPr lang="en-US" altLang="en-US" sz="2400" dirty="0">
              <a:latin typeface="Times New Roman" panose="02020603050405020304" pitchFamily="18" charset="0"/>
              <a:cs typeface="Times New Roman" panose="02020603050405020304" pitchFamily="18" charset="0"/>
            </a:endParaRPr>
          </a:p>
        </p:txBody>
      </p:sp>
      <p:sp>
        <p:nvSpPr>
          <p:cNvPr id="34" name="TextBox 2">
            <a:extLst>
              <a:ext uri="{FF2B5EF4-FFF2-40B4-BE49-F238E27FC236}">
                <a16:creationId xmlns="" xmlns:a16="http://schemas.microsoft.com/office/drawing/2014/main" id="{3AEA09B5-EDE9-494F-ADC0-C5EC33678B61}"/>
              </a:ext>
            </a:extLst>
          </p:cNvPr>
          <p:cNvSpPr txBox="1">
            <a:spLocks noChangeArrowheads="1"/>
          </p:cNvSpPr>
          <p:nvPr/>
        </p:nvSpPr>
        <p:spPr bwMode="auto">
          <a:xfrm>
            <a:off x="7864475" y="3626182"/>
            <a:ext cx="34218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uống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nước</a:t>
            </a:r>
            <a:endParaRPr lang="en-US" altLang="en-US" sz="2400" dirty="0">
              <a:latin typeface="Times New Roman" panose="02020603050405020304" pitchFamily="18" charset="0"/>
              <a:cs typeface="Times New Roman" panose="02020603050405020304" pitchFamily="18" charset="0"/>
            </a:endParaRPr>
          </a:p>
        </p:txBody>
      </p:sp>
      <p:sp>
        <p:nvSpPr>
          <p:cNvPr id="35" name="Oval 34">
            <a:extLst>
              <a:ext uri="{FF2B5EF4-FFF2-40B4-BE49-F238E27FC236}">
                <a16:creationId xmlns="" xmlns:a16="http://schemas.microsoft.com/office/drawing/2014/main" id="{B5CA47B5-C8A6-40E4-91DB-CF1D0485F4C8}"/>
              </a:ext>
            </a:extLst>
          </p:cNvPr>
          <p:cNvSpPr/>
          <p:nvPr/>
        </p:nvSpPr>
        <p:spPr>
          <a:xfrm>
            <a:off x="2562810" y="4660499"/>
            <a:ext cx="534785" cy="95339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2">
            <a:extLst>
              <a:ext uri="{FF2B5EF4-FFF2-40B4-BE49-F238E27FC236}">
                <a16:creationId xmlns="" xmlns:a16="http://schemas.microsoft.com/office/drawing/2014/main" id="{3DDDF5CC-E8A9-43B1-8B7A-0594048FC337}"/>
              </a:ext>
            </a:extLst>
          </p:cNvPr>
          <p:cNvSpPr txBox="1">
            <a:spLocks noChangeArrowheads="1"/>
          </p:cNvSpPr>
          <p:nvPr/>
        </p:nvSpPr>
        <p:spPr bwMode="auto">
          <a:xfrm>
            <a:off x="6140076" y="4134406"/>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lọ</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hoa</a:t>
            </a:r>
            <a:endParaRPr lang="en-US" altLang="en-US" sz="2400" dirty="0">
              <a:latin typeface="Times New Roman" panose="02020603050405020304" pitchFamily="18" charset="0"/>
              <a:cs typeface="Times New Roman" panose="02020603050405020304" pitchFamily="18" charset="0"/>
            </a:endParaRPr>
          </a:p>
        </p:txBody>
      </p:sp>
      <p:sp>
        <p:nvSpPr>
          <p:cNvPr id="37" name="TextBox 2">
            <a:extLst>
              <a:ext uri="{FF2B5EF4-FFF2-40B4-BE49-F238E27FC236}">
                <a16:creationId xmlns="" xmlns:a16="http://schemas.microsoft.com/office/drawing/2014/main" id="{AAFC4849-9F11-4E95-954C-401B271DC90D}"/>
              </a:ext>
            </a:extLst>
          </p:cNvPr>
          <p:cNvSpPr txBox="1">
            <a:spLocks noChangeArrowheads="1"/>
          </p:cNvSpPr>
          <p:nvPr/>
        </p:nvSpPr>
        <p:spPr bwMode="auto">
          <a:xfrm>
            <a:off x="7829956" y="4140805"/>
            <a:ext cx="41268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nhà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cửa</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đẹp</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hơn</a:t>
            </a:r>
            <a:endParaRPr lang="en-US" altLang="en-US" sz="2400" dirty="0">
              <a:latin typeface="Times New Roman" panose="02020603050405020304" pitchFamily="18" charset="0"/>
              <a:cs typeface="Times New Roman" panose="02020603050405020304" pitchFamily="18" charset="0"/>
            </a:endParaRPr>
          </a:p>
        </p:txBody>
      </p:sp>
      <p:sp>
        <p:nvSpPr>
          <p:cNvPr id="38" name="Oval 37">
            <a:extLst>
              <a:ext uri="{FF2B5EF4-FFF2-40B4-BE49-F238E27FC236}">
                <a16:creationId xmlns="" xmlns:a16="http://schemas.microsoft.com/office/drawing/2014/main" id="{EB37A97E-BA59-48F4-A4A7-271E2E3551B0}"/>
              </a:ext>
            </a:extLst>
          </p:cNvPr>
          <p:cNvSpPr/>
          <p:nvPr/>
        </p:nvSpPr>
        <p:spPr>
          <a:xfrm>
            <a:off x="1423509" y="4036369"/>
            <a:ext cx="2373046" cy="12413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2">
            <a:extLst>
              <a:ext uri="{FF2B5EF4-FFF2-40B4-BE49-F238E27FC236}">
                <a16:creationId xmlns="" xmlns:a16="http://schemas.microsoft.com/office/drawing/2014/main" id="{82B6BD51-0CBF-4735-B450-CA99668E25BB}"/>
              </a:ext>
            </a:extLst>
          </p:cNvPr>
          <p:cNvSpPr txBox="1">
            <a:spLocks noChangeArrowheads="1"/>
          </p:cNvSpPr>
          <p:nvPr/>
        </p:nvSpPr>
        <p:spPr bwMode="auto">
          <a:xfrm>
            <a:off x="6282544" y="4694328"/>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ghế</a:t>
            </a:r>
            <a:r>
              <a:rPr lang="en-US" altLang="en-US" sz="2400" dirty="0">
                <a:latin typeface="Times New Roman" panose="02020603050405020304" pitchFamily="18" charset="0"/>
                <a:cs typeface="Times New Roman" panose="02020603050405020304" pitchFamily="18" charset="0"/>
              </a:rPr>
              <a:t> sofa</a:t>
            </a:r>
          </a:p>
        </p:txBody>
      </p:sp>
      <p:sp>
        <p:nvSpPr>
          <p:cNvPr id="40" name="TextBox 2">
            <a:extLst>
              <a:ext uri="{FF2B5EF4-FFF2-40B4-BE49-F238E27FC236}">
                <a16:creationId xmlns="" xmlns:a16="http://schemas.microsoft.com/office/drawing/2014/main" id="{B231BED5-B6E4-4E5E-A70D-64F1267AE1E1}"/>
              </a:ext>
            </a:extLst>
          </p:cNvPr>
          <p:cNvSpPr txBox="1">
            <a:spLocks noChangeArrowheads="1"/>
          </p:cNvSpPr>
          <p:nvPr/>
        </p:nvSpPr>
        <p:spPr bwMode="auto">
          <a:xfrm>
            <a:off x="7365670" y="468733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ngồi</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 xmlns:a16="http://schemas.microsoft.com/office/drawing/2014/main" id="{13AAAC0D-F648-47A7-8AB5-30B2DA0474AE}"/>
              </a:ext>
            </a:extLst>
          </p:cNvPr>
          <p:cNvSpPr/>
          <p:nvPr/>
        </p:nvSpPr>
        <p:spPr>
          <a:xfrm>
            <a:off x="1144546" y="5772355"/>
            <a:ext cx="3460489"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2">
            <a:extLst>
              <a:ext uri="{FF2B5EF4-FFF2-40B4-BE49-F238E27FC236}">
                <a16:creationId xmlns="" xmlns:a16="http://schemas.microsoft.com/office/drawing/2014/main" id="{D51748D4-D5A8-48F8-BB15-C9AAE45DB954}"/>
              </a:ext>
            </a:extLst>
          </p:cNvPr>
          <p:cNvSpPr txBox="1">
            <a:spLocks noChangeArrowheads="1"/>
          </p:cNvSpPr>
          <p:nvPr/>
        </p:nvSpPr>
        <p:spPr bwMode="auto">
          <a:xfrm>
            <a:off x="6081994" y="5266185"/>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thảm</a:t>
            </a:r>
            <a:endParaRPr lang="en-US" altLang="en-US" sz="2400" dirty="0">
              <a:latin typeface="Times New Roman" panose="02020603050405020304" pitchFamily="18" charset="0"/>
              <a:cs typeface="Times New Roman" panose="02020603050405020304" pitchFamily="18" charset="0"/>
            </a:endParaRPr>
          </a:p>
        </p:txBody>
      </p:sp>
      <p:sp>
        <p:nvSpPr>
          <p:cNvPr id="43" name="TextBox 2">
            <a:extLst>
              <a:ext uri="{FF2B5EF4-FFF2-40B4-BE49-F238E27FC236}">
                <a16:creationId xmlns="" xmlns:a16="http://schemas.microsoft.com/office/drawing/2014/main" id="{BEB05E68-73A5-400C-893A-562D38E880F8}"/>
              </a:ext>
            </a:extLst>
          </p:cNvPr>
          <p:cNvSpPr txBox="1">
            <a:spLocks noChangeArrowheads="1"/>
          </p:cNvSpPr>
          <p:nvPr/>
        </p:nvSpPr>
        <p:spPr bwMode="auto">
          <a:xfrm>
            <a:off x="7531586" y="5267542"/>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ấm</a:t>
            </a:r>
            <a:endParaRPr lang="en-US" altLang="en-US" sz="2400" dirty="0">
              <a:latin typeface="Times New Roman" panose="02020603050405020304" pitchFamily="18" charset="0"/>
              <a:cs typeface="Times New Roman" panose="02020603050405020304" pitchFamily="18" charset="0"/>
            </a:endParaRPr>
          </a:p>
        </p:txBody>
      </p:sp>
      <p:sp>
        <p:nvSpPr>
          <p:cNvPr id="44" name="Oval 43">
            <a:extLst>
              <a:ext uri="{FF2B5EF4-FFF2-40B4-BE49-F238E27FC236}">
                <a16:creationId xmlns="" xmlns:a16="http://schemas.microsoft.com/office/drawing/2014/main" id="{2D0E6BCD-56C6-46DE-A95D-14B797B80FF9}"/>
              </a:ext>
            </a:extLst>
          </p:cNvPr>
          <p:cNvSpPr/>
          <p:nvPr/>
        </p:nvSpPr>
        <p:spPr>
          <a:xfrm>
            <a:off x="2929879" y="3063300"/>
            <a:ext cx="507881" cy="1019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2">
            <a:extLst>
              <a:ext uri="{FF2B5EF4-FFF2-40B4-BE49-F238E27FC236}">
                <a16:creationId xmlns="" xmlns:a16="http://schemas.microsoft.com/office/drawing/2014/main" id="{EA926016-AB44-43E5-B59F-4FE654CC7C3A}"/>
              </a:ext>
            </a:extLst>
          </p:cNvPr>
          <p:cNvSpPr txBox="1">
            <a:spLocks noChangeArrowheads="1"/>
          </p:cNvSpPr>
          <p:nvPr/>
        </p:nvSpPr>
        <p:spPr bwMode="auto">
          <a:xfrm>
            <a:off x="6329960" y="5836330"/>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đèn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bàn</a:t>
            </a:r>
            <a:endParaRPr lang="en-US" altLang="en-US" sz="2400" dirty="0">
              <a:latin typeface="Times New Roman" panose="02020603050405020304" pitchFamily="18" charset="0"/>
              <a:cs typeface="Times New Roman" panose="02020603050405020304" pitchFamily="18" charset="0"/>
            </a:endParaRPr>
          </a:p>
        </p:txBody>
      </p:sp>
      <p:sp>
        <p:nvSpPr>
          <p:cNvPr id="46" name="TextBox 2">
            <a:extLst>
              <a:ext uri="{FF2B5EF4-FFF2-40B4-BE49-F238E27FC236}">
                <a16:creationId xmlns="" xmlns:a16="http://schemas.microsoft.com/office/drawing/2014/main" id="{30298164-0E57-4DF8-80B4-832C3B10B526}"/>
              </a:ext>
            </a:extLst>
          </p:cNvPr>
          <p:cNvSpPr txBox="1">
            <a:spLocks noChangeArrowheads="1"/>
          </p:cNvSpPr>
          <p:nvPr/>
        </p:nvSpPr>
        <p:spPr bwMode="auto">
          <a:xfrm>
            <a:off x="7013889" y="5815149"/>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chiếu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sáng</a:t>
            </a:r>
            <a:endParaRPr lang="en-US" alt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198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2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1" nodeType="clickEffect">
                                  <p:stCondLst>
                                    <p:cond delay="0"/>
                                  </p:stCondLst>
                                  <p:childTnLst>
                                    <p:set>
                                      <p:cBhvr>
                                        <p:cTn id="42" dur="1" fill="hold">
                                          <p:stCondLst>
                                            <p:cond delay="0"/>
                                          </p:stCondLst>
                                        </p:cTn>
                                        <p:tgtEl>
                                          <p:spTgt spid="2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xit" presetSubtype="0" fill="hold" grpId="1" nodeType="clickEffect">
                                  <p:stCondLst>
                                    <p:cond delay="0"/>
                                  </p:stCondLst>
                                  <p:childTnLst>
                                    <p:set>
                                      <p:cBhvr>
                                        <p:cTn id="74" dur="1" fill="hold">
                                          <p:stCondLst>
                                            <p:cond delay="0"/>
                                          </p:stCondLst>
                                        </p:cTn>
                                        <p:tgtEl>
                                          <p:spTgt spid="29"/>
                                        </p:tgtEl>
                                        <p:attrNameLst>
                                          <p:attrName>style.visibility</p:attrName>
                                        </p:attrNameLst>
                                      </p:cBhvr>
                                      <p:to>
                                        <p:strVal val="hidden"/>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32"/>
                                        </p:tgtEl>
                                        <p:attrNameLst>
                                          <p:attrName>style.visibility</p:attrName>
                                        </p:attrNameLst>
                                      </p:cBhvr>
                                      <p:to>
                                        <p:strVal val="hidden"/>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3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35"/>
                                        </p:tgtEl>
                                        <p:attrNameLst>
                                          <p:attrName>style.visibility</p:attrName>
                                        </p:attrNameLst>
                                      </p:cBhvr>
                                      <p:to>
                                        <p:strVal val="hidden"/>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38"/>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grpId="0" nodeType="clickEffect">
                                  <p:stCondLst>
                                    <p:cond delay="0"/>
                                  </p:stCondLst>
                                  <p:childTnLst>
                                    <p:set>
                                      <p:cBhvr>
                                        <p:cTn id="114" dur="1" fill="hold">
                                          <p:stCondLst>
                                            <p:cond delay="0"/>
                                          </p:stCondLst>
                                        </p:cTn>
                                        <p:tgtEl>
                                          <p:spTgt spid="3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40"/>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xit" presetSubtype="0" fill="hold" grpId="1" nodeType="clickEffect">
                                  <p:stCondLst>
                                    <p:cond delay="0"/>
                                  </p:stCondLst>
                                  <p:childTnLst>
                                    <p:set>
                                      <p:cBhvr>
                                        <p:cTn id="122" dur="1" fill="hold">
                                          <p:stCondLst>
                                            <p:cond delay="0"/>
                                          </p:stCondLst>
                                        </p:cTn>
                                        <p:tgtEl>
                                          <p:spTgt spid="38"/>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41"/>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42"/>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grpId="0" nodeType="clickEffect">
                                  <p:stCondLst>
                                    <p:cond delay="0"/>
                                  </p:stCondLst>
                                  <p:childTnLst>
                                    <p:set>
                                      <p:cBhvr>
                                        <p:cTn id="134" dur="1" fill="hold">
                                          <p:stCondLst>
                                            <p:cond delay="0"/>
                                          </p:stCondLst>
                                        </p:cTn>
                                        <p:tgtEl>
                                          <p:spTgt spid="43"/>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1" presetClass="exit" presetSubtype="0" fill="hold" grpId="1" nodeType="clickEffect">
                                  <p:stCondLst>
                                    <p:cond delay="0"/>
                                  </p:stCondLst>
                                  <p:childTnLst>
                                    <p:set>
                                      <p:cBhvr>
                                        <p:cTn id="138" dur="1" fill="hold">
                                          <p:stCondLst>
                                            <p:cond delay="0"/>
                                          </p:stCondLst>
                                        </p:cTn>
                                        <p:tgtEl>
                                          <p:spTgt spid="41"/>
                                        </p:tgtEl>
                                        <p:attrNameLst>
                                          <p:attrName>style.visibility</p:attrName>
                                        </p:attrNameLst>
                                      </p:cBhvr>
                                      <p:to>
                                        <p:strVal val="hidden"/>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4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20" grpId="0" animBg="1"/>
      <p:bldP spid="20" grpId="1" animBg="1"/>
      <p:bldP spid="21" grpId="0"/>
      <p:bldP spid="22" grpId="0"/>
      <p:bldP spid="23" grpId="0"/>
      <p:bldP spid="24" grpId="0" animBg="1"/>
      <p:bldP spid="24" grpId="1" animBg="1"/>
      <p:bldP spid="25" grpId="0"/>
      <p:bldP spid="26" grpId="0" animBg="1"/>
      <p:bldP spid="26" grpId="1" animBg="1"/>
      <p:bldP spid="27" grpId="0"/>
      <p:bldP spid="28" grpId="0"/>
      <p:bldP spid="29" grpId="0" animBg="1"/>
      <p:bldP spid="29" grpId="1" animBg="1"/>
      <p:bldP spid="30" grpId="0"/>
      <p:bldP spid="31" grpId="0"/>
      <p:bldP spid="32" grpId="0" animBg="1"/>
      <p:bldP spid="32" grpId="1" animBg="1"/>
      <p:bldP spid="33" grpId="0"/>
      <p:bldP spid="34" grpId="0"/>
      <p:bldP spid="35" grpId="0" animBg="1"/>
      <p:bldP spid="35" grpId="1" animBg="1"/>
      <p:bldP spid="36" grpId="0"/>
      <p:bldP spid="37" grpId="0"/>
      <p:bldP spid="38" grpId="0" animBg="1"/>
      <p:bldP spid="38" grpId="1" animBg="1"/>
      <p:bldP spid="39" grpId="0"/>
      <p:bldP spid="40" grpId="0"/>
      <p:bldP spid="41" grpId="0" animBg="1"/>
      <p:bldP spid="41" grpId="1" animBg="1"/>
      <p:bldP spid="42" grpId="0"/>
      <p:bldP spid="43" grpId="0"/>
      <p:bldP spid="44" grpId="0" animBg="1"/>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4092AC22-4646-46BD-ACBE-9405B47358AF}"/>
              </a:ext>
            </a:extLst>
          </p:cNvPr>
          <p:cNvSpPr txBox="1"/>
          <p:nvPr/>
        </p:nvSpPr>
        <p:spPr>
          <a:xfrm>
            <a:off x="937059" y="-39120"/>
            <a:ext cx="11355129" cy="622799"/>
          </a:xfrm>
          <a:prstGeom prst="rect">
            <a:avLst/>
          </a:prstGeom>
          <a:noFill/>
        </p:spPr>
        <p:txBody>
          <a:bodyPr wrap="square" rtlCol="0">
            <a:spAutoFit/>
          </a:bodyPr>
          <a:lstStyle/>
          <a:p>
            <a:pPr marL="0" marR="0" algn="just">
              <a:lnSpc>
                <a:spcPct val="115000"/>
              </a:lnSpc>
              <a:spcBef>
                <a:spcPts val="0"/>
              </a:spcBef>
              <a:spcAft>
                <a:spcPts val="800"/>
              </a:spcAft>
            </a:pPr>
            <a:r>
              <a:rPr lang="en-US" sz="3200" dirty="0" err="1">
                <a:latin typeface="Times New Roman" panose="02020603050405020304" pitchFamily="18" charset="0"/>
                <a:cs typeface="Times New Roman" panose="02020603050405020304" pitchFamily="18" charset="0"/>
              </a:rPr>
              <a:t>Bài</a:t>
            </a:r>
            <a:r>
              <a:rPr lang="en-US" sz="3200" dirty="0">
                <a:latin typeface="Times New Roman" panose="02020603050405020304" pitchFamily="18" charset="0"/>
                <a:cs typeface="Times New Roman" panose="02020603050405020304" pitchFamily="18" charset="0"/>
              </a:rPr>
              <a:t> 1.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đồ</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picture containing diagram&#10;&#10;Description automatically generated">
            <a:extLst>
              <a:ext uri="{FF2B5EF4-FFF2-40B4-BE49-F238E27FC236}">
                <a16:creationId xmlns="" xmlns:a16="http://schemas.microsoft.com/office/drawing/2014/main" id="{C34F4C97-D9C5-47BB-9A6C-171D7DB499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339" y="537074"/>
            <a:ext cx="6419850" cy="6320926"/>
          </a:xfrm>
          <a:prstGeom prst="rect">
            <a:avLst/>
          </a:prstGeom>
        </p:spPr>
      </p:pic>
      <p:grpSp>
        <p:nvGrpSpPr>
          <p:cNvPr id="6" name="Group 5">
            <a:extLst>
              <a:ext uri="{FF2B5EF4-FFF2-40B4-BE49-F238E27FC236}">
                <a16:creationId xmlns="" xmlns:a16="http://schemas.microsoft.com/office/drawing/2014/main" id="{43D021AD-A044-47E3-8588-8FD7BD292958}"/>
              </a:ext>
            </a:extLst>
          </p:cNvPr>
          <p:cNvGrpSpPr/>
          <p:nvPr/>
        </p:nvGrpSpPr>
        <p:grpSpPr>
          <a:xfrm>
            <a:off x="6336325" y="824024"/>
            <a:ext cx="5695172" cy="3895588"/>
            <a:chOff x="1050682" y="2106376"/>
            <a:chExt cx="9359508" cy="3816750"/>
          </a:xfrm>
        </p:grpSpPr>
        <p:sp>
          <p:nvSpPr>
            <p:cNvPr id="7" name="Rectangle 6">
              <a:extLst>
                <a:ext uri="{FF2B5EF4-FFF2-40B4-BE49-F238E27FC236}">
                  <a16:creationId xmlns="" xmlns:a16="http://schemas.microsoft.com/office/drawing/2014/main" id="{32D28644-33E4-4F00-9331-75E4F920D4A0}"/>
                </a:ext>
              </a:extLst>
            </p:cNvPr>
            <p:cNvSpPr/>
            <p:nvPr/>
          </p:nvSpPr>
          <p:spPr>
            <a:xfrm>
              <a:off x="1075691" y="2106376"/>
              <a:ext cx="9334499" cy="381675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 xmlns:a16="http://schemas.microsoft.com/office/drawing/2014/main" id="{BCFAA313-CD3D-44D3-B26B-B5795C882496}"/>
                </a:ext>
              </a:extLst>
            </p:cNvPr>
            <p:cNvCxnSpPr>
              <a:cxnSpLocks/>
            </p:cNvCxnSpPr>
            <p:nvPr/>
          </p:nvCxnSpPr>
          <p:spPr>
            <a:xfrm>
              <a:off x="3847465" y="2106377"/>
              <a:ext cx="0" cy="377014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 xmlns:a16="http://schemas.microsoft.com/office/drawing/2014/main" id="{4B8B3630-CC44-48F2-80F5-2F3FBEDEAD18}"/>
                </a:ext>
              </a:extLst>
            </p:cNvPr>
            <p:cNvCxnSpPr>
              <a:cxnSpLocks/>
            </p:cNvCxnSpPr>
            <p:nvPr/>
          </p:nvCxnSpPr>
          <p:spPr>
            <a:xfrm flipH="1">
              <a:off x="1070699" y="2512069"/>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 xmlns:a16="http://schemas.microsoft.com/office/drawing/2014/main" id="{7B1697E3-A32A-45F4-BD28-1DC92F33E6B0}"/>
                </a:ext>
              </a:extLst>
            </p:cNvPr>
            <p:cNvCxnSpPr>
              <a:cxnSpLocks/>
            </p:cNvCxnSpPr>
            <p:nvPr/>
          </p:nvCxnSpPr>
          <p:spPr>
            <a:xfrm flipH="1">
              <a:off x="1070698" y="317639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 xmlns:a16="http://schemas.microsoft.com/office/drawing/2014/main" id="{B95D5D56-FD36-4130-8522-DBCAEBDFC855}"/>
                </a:ext>
              </a:extLst>
            </p:cNvPr>
            <p:cNvCxnSpPr>
              <a:cxnSpLocks/>
            </p:cNvCxnSpPr>
            <p:nvPr/>
          </p:nvCxnSpPr>
          <p:spPr>
            <a:xfrm flipH="1">
              <a:off x="1050682" y="389346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5358D9B6-E340-448F-A938-8EFD93C021EF}"/>
                </a:ext>
              </a:extLst>
            </p:cNvPr>
            <p:cNvCxnSpPr>
              <a:cxnSpLocks/>
            </p:cNvCxnSpPr>
            <p:nvPr/>
          </p:nvCxnSpPr>
          <p:spPr>
            <a:xfrm flipH="1">
              <a:off x="1070699" y="4591930"/>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E8BD721-4676-456D-8440-49C97286BF05}"/>
                </a:ext>
              </a:extLst>
            </p:cNvPr>
            <p:cNvCxnSpPr>
              <a:cxnSpLocks/>
            </p:cNvCxnSpPr>
            <p:nvPr/>
          </p:nvCxnSpPr>
          <p:spPr>
            <a:xfrm flipH="1">
              <a:off x="1070698" y="5267657"/>
              <a:ext cx="9334499" cy="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TextBox 2">
            <a:extLst>
              <a:ext uri="{FF2B5EF4-FFF2-40B4-BE49-F238E27FC236}">
                <a16:creationId xmlns="" xmlns:a16="http://schemas.microsoft.com/office/drawing/2014/main" id="{8979D75B-7AC3-4747-B640-B80F71D035EE}"/>
              </a:ext>
            </a:extLst>
          </p:cNvPr>
          <p:cNvSpPr txBox="1">
            <a:spLocks noChangeArrowheads="1"/>
          </p:cNvSpPr>
          <p:nvPr/>
        </p:nvSpPr>
        <p:spPr bwMode="auto">
          <a:xfrm>
            <a:off x="6383169" y="822634"/>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ĐỒ</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VẬT</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15" name="TextBox 2">
            <a:extLst>
              <a:ext uri="{FF2B5EF4-FFF2-40B4-BE49-F238E27FC236}">
                <a16:creationId xmlns="" xmlns:a16="http://schemas.microsoft.com/office/drawing/2014/main" id="{12F7F245-264D-4CD1-9BF6-D3DB37A03653}"/>
              </a:ext>
            </a:extLst>
          </p:cNvPr>
          <p:cNvSpPr txBox="1">
            <a:spLocks noChangeArrowheads="1"/>
          </p:cNvSpPr>
          <p:nvPr/>
        </p:nvSpPr>
        <p:spPr bwMode="auto">
          <a:xfrm>
            <a:off x="8670334" y="790716"/>
            <a:ext cx="26444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solidFill>
                  <a:srgbClr val="C00000"/>
                </a:solidFill>
                <a:latin typeface="Times New Roman" panose="02020603050405020304" pitchFamily="18" charset="0"/>
                <a:cs typeface="Times New Roman" panose="02020603050405020304" pitchFamily="18" charset="0"/>
              </a:rPr>
              <a:t>CÔNG</a:t>
            </a:r>
            <a:r>
              <a:rPr lang="en-US" altLang="en-US" sz="2400" dirty="0">
                <a:solidFill>
                  <a:srgbClr val="C00000"/>
                </a:solidFill>
                <a:latin typeface="Times New Roman" panose="02020603050405020304" pitchFamily="18" charset="0"/>
                <a:cs typeface="Times New Roman" panose="02020603050405020304" pitchFamily="18" charset="0"/>
              </a:rPr>
              <a:t> </a:t>
            </a:r>
            <a:r>
              <a:rPr lang="en-US" altLang="en-US" sz="2400" dirty="0" err="1">
                <a:solidFill>
                  <a:srgbClr val="C00000"/>
                </a:solidFill>
                <a:latin typeface="Times New Roman" panose="02020603050405020304" pitchFamily="18" charset="0"/>
                <a:cs typeface="Times New Roman" panose="02020603050405020304" pitchFamily="18" charset="0"/>
              </a:rPr>
              <a:t>DỤNG</a:t>
            </a:r>
            <a:endParaRPr lang="en-US" altLang="en-US" sz="2400" dirty="0">
              <a:solidFill>
                <a:srgbClr val="C00000"/>
              </a:solidFill>
              <a:latin typeface="Times New Roman" panose="02020603050405020304" pitchFamily="18" charset="0"/>
              <a:cs typeface="Times New Roman" panose="02020603050405020304" pitchFamily="18" charset="0"/>
            </a:endParaRPr>
          </a:p>
        </p:txBody>
      </p:sp>
      <p:sp>
        <p:nvSpPr>
          <p:cNvPr id="21" name="TextBox 2">
            <a:extLst>
              <a:ext uri="{FF2B5EF4-FFF2-40B4-BE49-F238E27FC236}">
                <a16:creationId xmlns="" xmlns:a16="http://schemas.microsoft.com/office/drawing/2014/main" id="{E7D6E9D7-38DE-4BF2-8E19-C4B7C6E124CF}"/>
              </a:ext>
            </a:extLst>
          </p:cNvPr>
          <p:cNvSpPr txBox="1">
            <a:spLocks noChangeArrowheads="1"/>
          </p:cNvSpPr>
          <p:nvPr/>
        </p:nvSpPr>
        <p:spPr bwMode="auto">
          <a:xfrm>
            <a:off x="6294365" y="1357695"/>
            <a:ext cx="163846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máy</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tính</a:t>
            </a:r>
            <a:endParaRPr lang="en-US" altLang="en-US" sz="2400" dirty="0">
              <a:latin typeface="Times New Roman" panose="02020603050405020304" pitchFamily="18" charset="0"/>
              <a:cs typeface="Times New Roman" panose="02020603050405020304" pitchFamily="18" charset="0"/>
            </a:endParaRPr>
          </a:p>
        </p:txBody>
      </p:sp>
      <p:sp>
        <p:nvSpPr>
          <p:cNvPr id="22" name="TextBox 2">
            <a:extLst>
              <a:ext uri="{FF2B5EF4-FFF2-40B4-BE49-F238E27FC236}">
                <a16:creationId xmlns="" xmlns:a16="http://schemas.microsoft.com/office/drawing/2014/main" id="{5CECA0FD-01F0-4A12-B34C-BF393ED4CCA7}"/>
              </a:ext>
            </a:extLst>
          </p:cNvPr>
          <p:cNvSpPr txBox="1">
            <a:spLocks noChangeArrowheads="1"/>
          </p:cNvSpPr>
          <p:nvPr/>
        </p:nvSpPr>
        <p:spPr bwMode="auto">
          <a:xfrm>
            <a:off x="8184293" y="1169448"/>
            <a:ext cx="38216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giải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học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bài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tìm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kiếm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thông</a:t>
            </a:r>
            <a:r>
              <a:rPr lang="en-US" altLang="en-US" sz="2400" dirty="0">
                <a:latin typeface="Times New Roman" panose="02020603050405020304" pitchFamily="18" charset="0"/>
                <a:cs typeface="Times New Roman" panose="02020603050405020304" pitchFamily="18" charset="0"/>
              </a:rPr>
              <a:t> tin, …</a:t>
            </a:r>
          </a:p>
        </p:txBody>
      </p:sp>
      <p:sp>
        <p:nvSpPr>
          <p:cNvPr id="23" name="TextBox 2">
            <a:extLst>
              <a:ext uri="{FF2B5EF4-FFF2-40B4-BE49-F238E27FC236}">
                <a16:creationId xmlns="" xmlns:a16="http://schemas.microsoft.com/office/drawing/2014/main" id="{9D45754F-7BB5-426D-978F-B0A4B2A61EC2}"/>
              </a:ext>
            </a:extLst>
          </p:cNvPr>
          <p:cNvSpPr txBox="1">
            <a:spLocks noChangeArrowheads="1"/>
          </p:cNvSpPr>
          <p:nvPr/>
        </p:nvSpPr>
        <p:spPr bwMode="auto">
          <a:xfrm>
            <a:off x="6282544" y="2030799"/>
            <a:ext cx="15098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tủ</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lạnh</a:t>
            </a:r>
            <a:endParaRPr lang="en-US" altLang="en-US" sz="2400" dirty="0">
              <a:latin typeface="Times New Roman" panose="02020603050405020304" pitchFamily="18" charset="0"/>
              <a:cs typeface="Times New Roman" panose="02020603050405020304" pitchFamily="18" charset="0"/>
            </a:endParaRPr>
          </a:p>
        </p:txBody>
      </p:sp>
      <p:sp>
        <p:nvSpPr>
          <p:cNvPr id="25" name="TextBox 2">
            <a:extLst>
              <a:ext uri="{FF2B5EF4-FFF2-40B4-BE49-F238E27FC236}">
                <a16:creationId xmlns="" xmlns:a16="http://schemas.microsoft.com/office/drawing/2014/main" id="{35BCB8DF-3059-41C0-AA33-106B38BCC9FB}"/>
              </a:ext>
            </a:extLst>
          </p:cNvPr>
          <p:cNvSpPr txBox="1">
            <a:spLocks noChangeArrowheads="1"/>
          </p:cNvSpPr>
          <p:nvPr/>
        </p:nvSpPr>
        <p:spPr bwMode="auto">
          <a:xfrm>
            <a:off x="7792345" y="2043607"/>
            <a:ext cx="391029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giữ</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thực</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phẩm</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tươi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lâu</a:t>
            </a:r>
            <a:endParaRPr lang="en-US" altLang="en-US" sz="2400" dirty="0">
              <a:latin typeface="Times New Roman" panose="02020603050405020304" pitchFamily="18" charset="0"/>
              <a:cs typeface="Times New Roman" panose="02020603050405020304" pitchFamily="18" charset="0"/>
            </a:endParaRPr>
          </a:p>
        </p:txBody>
      </p:sp>
      <p:sp>
        <p:nvSpPr>
          <p:cNvPr id="27" name="TextBox 2">
            <a:extLst>
              <a:ext uri="{FF2B5EF4-FFF2-40B4-BE49-F238E27FC236}">
                <a16:creationId xmlns="" xmlns:a16="http://schemas.microsoft.com/office/drawing/2014/main" id="{37B90B22-B2CB-4EF4-B6DC-BCFA9E093DB3}"/>
              </a:ext>
            </a:extLst>
          </p:cNvPr>
          <p:cNvSpPr txBox="1">
            <a:spLocks noChangeArrowheads="1"/>
          </p:cNvSpPr>
          <p:nvPr/>
        </p:nvSpPr>
        <p:spPr bwMode="auto">
          <a:xfrm>
            <a:off x="6336325" y="2743243"/>
            <a:ext cx="155454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nồi</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28" name="TextBox 2">
            <a:extLst>
              <a:ext uri="{FF2B5EF4-FFF2-40B4-BE49-F238E27FC236}">
                <a16:creationId xmlns="" xmlns:a16="http://schemas.microsoft.com/office/drawing/2014/main" id="{400833BA-E53A-4E1C-8CB6-E2EDAD0A8A23}"/>
              </a:ext>
            </a:extLst>
          </p:cNvPr>
          <p:cNvSpPr txBox="1">
            <a:spLocks noChangeArrowheads="1"/>
          </p:cNvSpPr>
          <p:nvPr/>
        </p:nvSpPr>
        <p:spPr bwMode="auto">
          <a:xfrm>
            <a:off x="7793015" y="2732240"/>
            <a:ext cx="20366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nấu</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cơm</a:t>
            </a:r>
            <a:endParaRPr lang="en-US" altLang="en-US" sz="2400" dirty="0">
              <a:latin typeface="Times New Roman" panose="02020603050405020304" pitchFamily="18" charset="0"/>
              <a:cs typeface="Times New Roman" panose="02020603050405020304" pitchFamily="18" charset="0"/>
            </a:endParaRPr>
          </a:p>
        </p:txBody>
      </p:sp>
      <p:sp>
        <p:nvSpPr>
          <p:cNvPr id="30" name="TextBox 2">
            <a:extLst>
              <a:ext uri="{FF2B5EF4-FFF2-40B4-BE49-F238E27FC236}">
                <a16:creationId xmlns="" xmlns:a16="http://schemas.microsoft.com/office/drawing/2014/main" id="{3D01E962-C6A8-48BD-B5BB-8A503640D7F9}"/>
              </a:ext>
            </a:extLst>
          </p:cNvPr>
          <p:cNvSpPr txBox="1">
            <a:spLocks noChangeArrowheads="1"/>
          </p:cNvSpPr>
          <p:nvPr/>
        </p:nvSpPr>
        <p:spPr bwMode="auto">
          <a:xfrm>
            <a:off x="6308285" y="3440079"/>
            <a:ext cx="168574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điện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thoại</a:t>
            </a:r>
            <a:endParaRPr lang="en-US" altLang="en-US" sz="2400" dirty="0">
              <a:latin typeface="Times New Roman" panose="02020603050405020304" pitchFamily="18" charset="0"/>
              <a:cs typeface="Times New Roman" panose="02020603050405020304" pitchFamily="18" charset="0"/>
            </a:endParaRPr>
          </a:p>
        </p:txBody>
      </p:sp>
      <p:sp>
        <p:nvSpPr>
          <p:cNvPr id="31" name="TextBox 2">
            <a:extLst>
              <a:ext uri="{FF2B5EF4-FFF2-40B4-BE49-F238E27FC236}">
                <a16:creationId xmlns="" xmlns:a16="http://schemas.microsoft.com/office/drawing/2014/main" id="{74B276A5-7F91-4472-BDC3-C01DC40A511E}"/>
              </a:ext>
            </a:extLst>
          </p:cNvPr>
          <p:cNvSpPr txBox="1">
            <a:spLocks noChangeArrowheads="1"/>
          </p:cNvSpPr>
          <p:nvPr/>
        </p:nvSpPr>
        <p:spPr bwMode="auto">
          <a:xfrm>
            <a:off x="7709591" y="3441866"/>
            <a:ext cx="20825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liên</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lạc</a:t>
            </a:r>
            <a:endParaRPr lang="en-US" altLang="en-US" sz="2400" dirty="0">
              <a:latin typeface="Times New Roman" panose="02020603050405020304" pitchFamily="18" charset="0"/>
              <a:cs typeface="Times New Roman" panose="02020603050405020304" pitchFamily="18" charset="0"/>
            </a:endParaRPr>
          </a:p>
        </p:txBody>
      </p:sp>
      <p:sp>
        <p:nvSpPr>
          <p:cNvPr id="39" name="TextBox 2">
            <a:extLst>
              <a:ext uri="{FF2B5EF4-FFF2-40B4-BE49-F238E27FC236}">
                <a16:creationId xmlns="" xmlns:a16="http://schemas.microsoft.com/office/drawing/2014/main" id="{82B6BD51-0CBF-4735-B450-CA99668E25BB}"/>
              </a:ext>
            </a:extLst>
          </p:cNvPr>
          <p:cNvSpPr txBox="1">
            <a:spLocks noChangeArrowheads="1"/>
          </p:cNvSpPr>
          <p:nvPr/>
        </p:nvSpPr>
        <p:spPr bwMode="auto">
          <a:xfrm>
            <a:off x="6060730" y="4114494"/>
            <a:ext cx="1212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kệ</a:t>
            </a:r>
            <a:endParaRPr lang="en-US" altLang="en-US" sz="2400" dirty="0">
              <a:latin typeface="Times New Roman" panose="02020603050405020304" pitchFamily="18" charset="0"/>
              <a:cs typeface="Times New Roman" panose="02020603050405020304" pitchFamily="18" charset="0"/>
            </a:endParaRPr>
          </a:p>
        </p:txBody>
      </p:sp>
      <p:sp>
        <p:nvSpPr>
          <p:cNvPr id="40" name="TextBox 2">
            <a:extLst>
              <a:ext uri="{FF2B5EF4-FFF2-40B4-BE49-F238E27FC236}">
                <a16:creationId xmlns="" xmlns:a16="http://schemas.microsoft.com/office/drawing/2014/main" id="{B231BED5-B6E4-4E5E-A70D-64F1267AE1E1}"/>
              </a:ext>
            </a:extLst>
          </p:cNvPr>
          <p:cNvSpPr txBox="1">
            <a:spLocks noChangeArrowheads="1"/>
          </p:cNvSpPr>
          <p:nvPr/>
        </p:nvSpPr>
        <p:spPr bwMode="auto">
          <a:xfrm>
            <a:off x="8032909" y="4115673"/>
            <a:ext cx="3821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2400" dirty="0" err="1">
                <a:latin typeface="Times New Roman" panose="02020603050405020304" pitchFamily="18" charset="0"/>
                <a:cs typeface="Times New Roman" panose="02020603050405020304" pitchFamily="18" charset="0"/>
              </a:rPr>
              <a:t>trang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trí</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và</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đựng</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đồ</a:t>
            </a:r>
            <a:r>
              <a:rPr lang="en-US" altLang="en-US" sz="2400" dirty="0">
                <a:latin typeface="Times New Roman" panose="02020603050405020304" pitchFamily="18" charset="0"/>
                <a:cs typeface="Times New Roman" panose="02020603050405020304" pitchFamily="18" charset="0"/>
              </a:rPr>
              <a:t> </a:t>
            </a:r>
            <a:r>
              <a:rPr lang="en-US" altLang="en-US" sz="2400" dirty="0" err="1">
                <a:latin typeface="Times New Roman" panose="02020603050405020304" pitchFamily="18" charset="0"/>
                <a:cs typeface="Times New Roman" panose="02020603050405020304" pitchFamily="18" charset="0"/>
              </a:rPr>
              <a:t>dùng</a:t>
            </a:r>
            <a:endParaRPr lang="en-US" altLang="en-US" sz="2400" dirty="0">
              <a:latin typeface="Times New Roman" panose="02020603050405020304" pitchFamily="18" charset="0"/>
              <a:cs typeface="Times New Roman" panose="02020603050405020304" pitchFamily="18" charset="0"/>
            </a:endParaRPr>
          </a:p>
        </p:txBody>
      </p:sp>
      <p:sp>
        <p:nvSpPr>
          <p:cNvPr id="41" name="Oval 40">
            <a:extLst>
              <a:ext uri="{FF2B5EF4-FFF2-40B4-BE49-F238E27FC236}">
                <a16:creationId xmlns="" xmlns:a16="http://schemas.microsoft.com/office/drawing/2014/main" id="{13AAAC0D-F648-47A7-8AB5-30B2DA0474AE}"/>
              </a:ext>
            </a:extLst>
          </p:cNvPr>
          <p:cNvSpPr/>
          <p:nvPr/>
        </p:nvSpPr>
        <p:spPr>
          <a:xfrm>
            <a:off x="4368414" y="3670911"/>
            <a:ext cx="566521" cy="8550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 xmlns:a16="http://schemas.microsoft.com/office/drawing/2014/main" id="{CA6951B6-8EAC-487D-A71A-192E76F04313}"/>
              </a:ext>
            </a:extLst>
          </p:cNvPr>
          <p:cNvSpPr/>
          <p:nvPr/>
        </p:nvSpPr>
        <p:spPr>
          <a:xfrm>
            <a:off x="3323598" y="2719176"/>
            <a:ext cx="1212271" cy="272164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 xmlns:a16="http://schemas.microsoft.com/office/drawing/2014/main" id="{071A0D40-6217-44D9-81D0-B5158D6EE2E1}"/>
              </a:ext>
            </a:extLst>
          </p:cNvPr>
          <p:cNvSpPr/>
          <p:nvPr/>
        </p:nvSpPr>
        <p:spPr>
          <a:xfrm>
            <a:off x="4725561" y="2667119"/>
            <a:ext cx="1212271" cy="295262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a:extLst>
              <a:ext uri="{FF2B5EF4-FFF2-40B4-BE49-F238E27FC236}">
                <a16:creationId xmlns="" xmlns:a16="http://schemas.microsoft.com/office/drawing/2014/main" id="{EC3ED492-C108-4263-B441-8995514FDA3B}"/>
              </a:ext>
            </a:extLst>
          </p:cNvPr>
          <p:cNvSpPr/>
          <p:nvPr/>
        </p:nvSpPr>
        <p:spPr>
          <a:xfrm>
            <a:off x="162828" y="4829176"/>
            <a:ext cx="1212271" cy="128741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 xmlns:a16="http://schemas.microsoft.com/office/drawing/2014/main" id="{52FBDCBB-6EC5-4B3F-9311-31D137B1D13B}"/>
              </a:ext>
            </a:extLst>
          </p:cNvPr>
          <p:cNvSpPr/>
          <p:nvPr/>
        </p:nvSpPr>
        <p:spPr>
          <a:xfrm>
            <a:off x="5694843" y="3060517"/>
            <a:ext cx="622889" cy="105397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645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4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50"/>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41"/>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9"/>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5" grpId="0"/>
      <p:bldP spid="27" grpId="0"/>
      <p:bldP spid="28" grpId="0"/>
      <p:bldP spid="30" grpId="0"/>
      <p:bldP spid="31" grpId="0"/>
      <p:bldP spid="39" grpId="0"/>
      <p:bldP spid="40" grpId="0"/>
      <p:bldP spid="41" grpId="0" animBg="1"/>
      <p:bldP spid="41" grpId="1" animBg="1"/>
      <p:bldP spid="47" grpId="0" animBg="1"/>
      <p:bldP spid="47" grpId="1" animBg="1"/>
      <p:bldP spid="48" grpId="0" animBg="1"/>
      <p:bldP spid="48" grpId="1" animBg="1"/>
      <p:bldP spid="49" grpId="0" animBg="1"/>
      <p:bldP spid="50" grpId="0" animBg="1"/>
      <p:bldP spid="5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6" r="2" b="6882"/>
          <a:stretch>
            <a:fillRect/>
          </a:stretch>
        </p:blipFill>
        <p:spPr bwMode="auto">
          <a:xfrm>
            <a:off x="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79" name="Picture 2" descr="Phim Hoạt Hình Bầu Trời Xanh Tươi Xanh, Hoạt Hình, Bầu Trời Xanh, Những đám  Mây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t="9029" b="6879"/>
          <a:stretch>
            <a:fillRect/>
          </a:stretch>
        </p:blipFill>
        <p:spPr bwMode="auto">
          <a:xfrm>
            <a:off x="6096000" y="0"/>
            <a:ext cx="6096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1">
            <a:extLst>
              <a:ext uri="{FF2B5EF4-FFF2-40B4-BE49-F238E27FC236}">
                <a16:creationId xmlns="" xmlns:a16="http://schemas.microsoft.com/office/drawing/2014/main" id="{A3E69F00-A847-49EA-8CC4-EE78A5F6C015}"/>
              </a:ext>
            </a:extLst>
          </p:cNvPr>
          <p:cNvSpPr txBox="1"/>
          <p:nvPr/>
        </p:nvSpPr>
        <p:spPr>
          <a:xfrm>
            <a:off x="1309900" y="2413337"/>
            <a:ext cx="9731163" cy="1015663"/>
          </a:xfrm>
          <a:prstGeom prst="rect">
            <a:avLst/>
          </a:prstGeom>
          <a:noFill/>
        </p:spPr>
        <p:txBody>
          <a:bodyPr wrap="square" rtlCol="0" anchor="t">
            <a:spAutoFit/>
          </a:bodyPr>
          <a:lstStyle/>
          <a:p>
            <a:pPr marL="0" indent="0" algn="ctr">
              <a:spcBef>
                <a:spcPts val="800"/>
              </a:spcBef>
              <a:buFont typeface="Chivo Light"/>
              <a:buNone/>
            </a:pPr>
            <a:r>
              <a:rPr lang="en-US" sz="6000" b="1" kern="0" dirty="0">
                <a:ln/>
                <a:solidFill>
                  <a:srgbClr val="C00000"/>
                </a:solidFill>
                <a:latin typeface="Times New Roman" panose="02020603050405020304" pitchFamily="18" charset="0"/>
                <a:cs typeface="Times New Roman" panose="02020603050405020304" pitchFamily="18" charset="0"/>
                <a:sym typeface="+mn-ea"/>
              </a:rPr>
              <a:t>VIẾT ĐOẠN VĂN</a:t>
            </a:r>
            <a:endParaRPr lang="en-US" sz="6000" b="1" kern="0" dirty="0">
              <a:ln/>
              <a:solidFill>
                <a:srgbClr val="C00000"/>
              </a:solidFill>
              <a:latin typeface="Times New Roman" panose="02020603050405020304" pitchFamily="18" charset="0"/>
              <a:ea typeface="Arial-Rounded" panose="020B0500000000000000" pitchFamily="34" charset="0"/>
              <a:cs typeface="Times New Roman" panose="02020603050405020304" pitchFamily="18" charset="0"/>
              <a:sym typeface="+mn-ea"/>
            </a:endParaRPr>
          </a:p>
        </p:txBody>
      </p:sp>
    </p:spTree>
    <p:extLst>
      <p:ext uri="{BB962C8B-B14F-4D97-AF65-F5344CB8AC3E}">
        <p14:creationId xmlns:p14="http://schemas.microsoft.com/office/powerpoint/2010/main" val="2121407610"/>
      </p:ext>
    </p:extLst>
  </p:cSld>
  <p:clrMapOvr>
    <a:masterClrMapping/>
  </p:clrMapOvr>
  <mc:AlternateContent xmlns:mc="http://schemas.openxmlformats.org/markup-compatibility/2006" xmlns:p14="http://schemas.microsoft.com/office/powerpoint/2010/main">
    <mc:Choice Requires="p14">
      <p:transition spd="slow" p14:dur="2000" advTm="1000"/>
    </mc:Choice>
    <mc:Fallback xmlns="">
      <p:transition spd="slow" advTm="1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 xmlns:a16="http://schemas.microsoft.com/office/drawing/2014/main" id="{7587F0B6-91B5-4B61-9E30-9A96132E5899}"/>
              </a:ext>
            </a:extLst>
          </p:cNvPr>
          <p:cNvSpPr/>
          <p:nvPr/>
        </p:nvSpPr>
        <p:spPr>
          <a:xfrm>
            <a:off x="4046220" y="2950845"/>
            <a:ext cx="3714750" cy="1714500"/>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FF0000"/>
                </a:solidFill>
                <a:latin typeface="Times New Roman" panose="02020603050405020304" pitchFamily="18" charset="0"/>
                <a:cs typeface="Times New Roman" panose="02020603050405020304" pitchFamily="18" charset="0"/>
              </a:rPr>
              <a:t>Tả</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đồ</a:t>
            </a:r>
            <a:r>
              <a:rPr lang="en-US" sz="3600" dirty="0">
                <a:solidFill>
                  <a:srgbClr val="FF0000"/>
                </a:solidFill>
                <a:latin typeface="Times New Roman" panose="02020603050405020304" pitchFamily="18" charset="0"/>
                <a:cs typeface="Times New Roman" panose="02020603050405020304" pitchFamily="18" charset="0"/>
              </a:rPr>
              <a:t> </a:t>
            </a:r>
            <a:r>
              <a:rPr lang="en-US" sz="3600" dirty="0" err="1">
                <a:solidFill>
                  <a:srgbClr val="FF0000"/>
                </a:solidFill>
                <a:latin typeface="Times New Roman" panose="02020603050405020304" pitchFamily="18" charset="0"/>
                <a:cs typeface="Times New Roman" panose="02020603050405020304" pitchFamily="18" charset="0"/>
              </a:rPr>
              <a:t>dùng</a:t>
            </a:r>
            <a:endParaRPr lang="en-US" sz="3600"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 xmlns:a16="http://schemas.microsoft.com/office/drawing/2014/main" id="{6D70DDA8-F884-46FC-BF1D-80F19F1FC40F}"/>
              </a:ext>
            </a:extLst>
          </p:cNvPr>
          <p:cNvCxnSpPr>
            <a:cxnSpLocks/>
          </p:cNvCxnSpPr>
          <p:nvPr/>
        </p:nvCxnSpPr>
        <p:spPr>
          <a:xfrm flipV="1">
            <a:off x="6096000" y="2162175"/>
            <a:ext cx="0" cy="78867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 xmlns:a16="http://schemas.microsoft.com/office/drawing/2014/main" id="{A5B4B612-CD59-4901-B19C-B346E09F5B69}"/>
              </a:ext>
            </a:extLst>
          </p:cNvPr>
          <p:cNvSpPr/>
          <p:nvPr/>
        </p:nvSpPr>
        <p:spPr>
          <a:xfrm>
            <a:off x="4238625" y="731523"/>
            <a:ext cx="3714750" cy="158876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định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tả</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7" name="Straight Connector 6">
            <a:extLst>
              <a:ext uri="{FF2B5EF4-FFF2-40B4-BE49-F238E27FC236}">
                <a16:creationId xmlns="" xmlns:a16="http://schemas.microsoft.com/office/drawing/2014/main" id="{ED8E01A2-640D-46EC-BFD0-BB8136334F63}"/>
              </a:ext>
            </a:extLst>
          </p:cNvPr>
          <p:cNvCxnSpPr>
            <a:cxnSpLocks/>
          </p:cNvCxnSpPr>
          <p:nvPr/>
        </p:nvCxnSpPr>
        <p:spPr>
          <a:xfrm>
            <a:off x="7753350" y="3636647"/>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 xmlns:a16="http://schemas.microsoft.com/office/drawing/2014/main" id="{5004D901-17C1-4208-822A-B6EFEFB80F61}"/>
              </a:ext>
            </a:extLst>
          </p:cNvPr>
          <p:cNvSpPr/>
          <p:nvPr/>
        </p:nvSpPr>
        <p:spPr>
          <a:xfrm>
            <a:off x="8145781" y="2592705"/>
            <a:ext cx="4038597" cy="2034539"/>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700" dirty="0" err="1">
                <a:solidFill>
                  <a:schemeClr val="tx1"/>
                </a:solidFill>
                <a:latin typeface="Times New Roman" panose="02020603050405020304" pitchFamily="18" charset="0"/>
                <a:cs typeface="Times New Roman" panose="02020603050405020304" pitchFamily="18" charset="0"/>
              </a:rPr>
              <a:t>Đồ</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dùng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có</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đặc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điểm</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gì</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nổi</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bật</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hình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dáng</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kích</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thước</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màu</a:t>
            </a:r>
            <a:r>
              <a:rPr lang="en-US" sz="2700" dirty="0">
                <a:solidFill>
                  <a:schemeClr val="tx1"/>
                </a:solidFill>
                <a:latin typeface="Times New Roman" panose="02020603050405020304" pitchFamily="18" charset="0"/>
                <a:cs typeface="Times New Roman" panose="02020603050405020304" pitchFamily="18" charset="0"/>
              </a:rPr>
              <a:t> </a:t>
            </a:r>
            <a:r>
              <a:rPr lang="en-US" sz="2700" dirty="0" err="1">
                <a:solidFill>
                  <a:schemeClr val="tx1"/>
                </a:solidFill>
                <a:latin typeface="Times New Roman" panose="02020603050405020304" pitchFamily="18" charset="0"/>
                <a:cs typeface="Times New Roman" panose="02020603050405020304" pitchFamily="18" charset="0"/>
              </a:rPr>
              <a:t>sắc</a:t>
            </a:r>
            <a:r>
              <a:rPr lang="en-US" sz="2700" dirty="0">
                <a:solidFill>
                  <a:schemeClr val="tx1"/>
                </a:solidFill>
                <a:latin typeface="Times New Roman" panose="02020603050405020304" pitchFamily="18" charset="0"/>
                <a:cs typeface="Times New Roman" panose="02020603050405020304" pitchFamily="18" charset="0"/>
              </a:rPr>
              <a:t>,…)</a:t>
            </a:r>
          </a:p>
        </p:txBody>
      </p:sp>
      <p:cxnSp>
        <p:nvCxnSpPr>
          <p:cNvPr id="12" name="Straight Connector 11">
            <a:extLst>
              <a:ext uri="{FF2B5EF4-FFF2-40B4-BE49-F238E27FC236}">
                <a16:creationId xmlns="" xmlns:a16="http://schemas.microsoft.com/office/drawing/2014/main" id="{FDD23A1D-45B7-4EE8-A598-5AECCBB43914}"/>
              </a:ext>
            </a:extLst>
          </p:cNvPr>
          <p:cNvCxnSpPr>
            <a:cxnSpLocks/>
          </p:cNvCxnSpPr>
          <p:nvPr/>
        </p:nvCxnSpPr>
        <p:spPr>
          <a:xfrm flipV="1">
            <a:off x="6096000" y="4665345"/>
            <a:ext cx="0" cy="77343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 xmlns:a16="http://schemas.microsoft.com/office/drawing/2014/main" id="{4546451F-B42C-4597-A562-ECE3237DC06B}"/>
              </a:ext>
            </a:extLst>
          </p:cNvPr>
          <p:cNvSpPr/>
          <p:nvPr/>
        </p:nvSpPr>
        <p:spPr>
          <a:xfrm>
            <a:off x="4335779" y="5438775"/>
            <a:ext cx="4038597" cy="137160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được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a:t>
            </a:r>
          </a:p>
        </p:txBody>
      </p:sp>
      <p:cxnSp>
        <p:nvCxnSpPr>
          <p:cNvPr id="14" name="Straight Connector 13">
            <a:extLst>
              <a:ext uri="{FF2B5EF4-FFF2-40B4-BE49-F238E27FC236}">
                <a16:creationId xmlns="" xmlns:a16="http://schemas.microsoft.com/office/drawing/2014/main" id="{DCEBC91C-FEBB-4130-8962-7364D926593D}"/>
              </a:ext>
            </a:extLst>
          </p:cNvPr>
          <p:cNvCxnSpPr>
            <a:cxnSpLocks/>
          </p:cNvCxnSpPr>
          <p:nvPr/>
        </p:nvCxnSpPr>
        <p:spPr>
          <a:xfrm>
            <a:off x="2922362" y="3609975"/>
            <a:ext cx="112385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 xmlns:a16="http://schemas.microsoft.com/office/drawing/2014/main" id="{EEF057BE-E327-4511-BCE4-03144A08751D}"/>
              </a:ext>
            </a:extLst>
          </p:cNvPr>
          <p:cNvSpPr/>
          <p:nvPr/>
        </p:nvSpPr>
        <p:spPr>
          <a:xfrm>
            <a:off x="7621" y="2592704"/>
            <a:ext cx="3580403" cy="203454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dirty="0" err="1">
                <a:solidFill>
                  <a:schemeClr val="tx1"/>
                </a:solidFill>
                <a:latin typeface="Times New Roman" panose="02020603050405020304" pitchFamily="18" charset="0"/>
                <a:cs typeface="Times New Roman" panose="02020603050405020304" pitchFamily="18" charset="0"/>
              </a:rPr>
              <a:t>Em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nghĩ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dùng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mình</a:t>
            </a:r>
            <a:r>
              <a:rPr lang="en-US" sz="2800" dirty="0">
                <a:solidFill>
                  <a:schemeClr val="tx1"/>
                </a:solidFill>
                <a:latin typeface="Times New Roman" panose="02020603050405020304" pitchFamily="18" charset="0"/>
                <a:cs typeface="Times New Roman" panose="02020603050405020304" pitchFamily="18" charset="0"/>
              </a:rPr>
              <a:t>?</a:t>
            </a:r>
          </a:p>
        </p:txBody>
      </p:sp>
      <p:sp>
        <p:nvSpPr>
          <p:cNvPr id="16" name="TextBox 15">
            <a:extLst>
              <a:ext uri="{FF2B5EF4-FFF2-40B4-BE49-F238E27FC236}">
                <a16:creationId xmlns="" xmlns:a16="http://schemas.microsoft.com/office/drawing/2014/main" id="{E9C368FF-CB80-41D3-8587-3566F3C038B4}"/>
              </a:ext>
            </a:extLst>
          </p:cNvPr>
          <p:cNvSpPr txBox="1"/>
          <p:nvPr/>
        </p:nvSpPr>
        <p:spPr>
          <a:xfrm>
            <a:off x="937059" y="63450"/>
            <a:ext cx="10112775" cy="787611"/>
          </a:xfrm>
          <a:prstGeom prst="rect">
            <a:avLst/>
          </a:prstGeom>
        </p:spPr>
        <p:txBody>
          <a:bodyPr vert="horz" lIns="91440" tIns="45720" rIns="91440" bIns="45720" rtlCol="0" anchor="t">
            <a:normAutofit/>
          </a:bodyPr>
          <a:lstStyle/>
          <a:p>
            <a:pPr marL="0" marR="0" algn="just">
              <a:lnSpc>
                <a:spcPct val="90000"/>
              </a:lnSpc>
              <a:spcBef>
                <a:spcPct val="0"/>
              </a:spcBef>
              <a:spcAft>
                <a:spcPts val="800"/>
              </a:spcAft>
            </a:pPr>
            <a:r>
              <a:rPr lang="en-US" sz="3200" b="1" dirty="0" err="1">
                <a:solidFill>
                  <a:srgbClr val="000000"/>
                </a:solidFill>
                <a:effectLst/>
                <a:latin typeface="Times New Roman" panose="02020603050405020304" pitchFamily="18" charset="0"/>
                <a:ea typeface="+mj-ea"/>
                <a:cs typeface="Times New Roman" panose="02020603050405020304" pitchFamily="18" charset="0"/>
              </a:rPr>
              <a:t>Bài</a:t>
            </a:r>
            <a:r>
              <a:rPr lang="en-US" sz="3200" b="1" dirty="0">
                <a:solidFill>
                  <a:srgbClr val="000000"/>
                </a:solidFill>
                <a:effectLst/>
                <a:latin typeface="Times New Roman" panose="02020603050405020304" pitchFamily="18" charset="0"/>
                <a:ea typeface="+mj-ea"/>
                <a:cs typeface="Times New Roman" panose="02020603050405020304" pitchFamily="18" charset="0"/>
              </a:rPr>
              <a:t> 2. </a:t>
            </a:r>
            <a:r>
              <a:rPr lang="en-US" sz="3200" dirty="0" err="1">
                <a:solidFill>
                  <a:srgbClr val="000000"/>
                </a:solidFill>
                <a:effectLst/>
                <a:latin typeface="Times New Roman" panose="02020603050405020304" pitchFamily="18" charset="0"/>
                <a:ea typeface="+mj-ea"/>
                <a:cs typeface="Times New Roman" panose="02020603050405020304" pitchFamily="18" charset="0"/>
              </a:rPr>
              <a:t>Viết</a:t>
            </a:r>
            <a:r>
              <a:rPr lang="en-US" sz="3200" dirty="0">
                <a:solidFill>
                  <a:srgbClr val="000000"/>
                </a:solidFill>
                <a:effectLst/>
                <a:latin typeface="Times New Roman" panose="02020603050405020304" pitchFamily="18" charset="0"/>
                <a:ea typeface="+mj-ea"/>
                <a:cs typeface="Times New Roman" panose="02020603050405020304" pitchFamily="18" charset="0"/>
              </a:rPr>
              <a:t> 4 – 5 </a:t>
            </a:r>
            <a:r>
              <a:rPr lang="en-US" sz="3200" dirty="0" err="1">
                <a:solidFill>
                  <a:srgbClr val="000000"/>
                </a:solidFill>
                <a:effectLst/>
                <a:latin typeface="Times New Roman" panose="02020603050405020304" pitchFamily="18" charset="0"/>
                <a:ea typeface="+mj-ea"/>
                <a:cs typeface="Times New Roman" panose="02020603050405020304" pitchFamily="18" charset="0"/>
              </a:rPr>
              <a:t>câu</a:t>
            </a:r>
            <a:r>
              <a:rPr lang="en-US" sz="3200" dirty="0">
                <a:solidFill>
                  <a:srgbClr val="000000"/>
                </a:solidFill>
                <a:effectLst/>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tả</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một</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đồ</a:t>
            </a:r>
            <a:r>
              <a:rPr lang="en-US" sz="3200" dirty="0">
                <a:solidFill>
                  <a:srgbClr val="000000"/>
                </a:solidFill>
                <a:latin typeface="Times New Roman" panose="02020603050405020304" pitchFamily="18" charset="0"/>
                <a:ea typeface="+mj-ea"/>
                <a:cs typeface="Times New Roman" panose="02020603050405020304" pitchFamily="18" charset="0"/>
              </a:rPr>
              <a:t> dung </a:t>
            </a:r>
            <a:r>
              <a:rPr lang="en-US" sz="3200" dirty="0" err="1">
                <a:solidFill>
                  <a:srgbClr val="000000"/>
                </a:solidFill>
                <a:latin typeface="Times New Roman" panose="02020603050405020304" pitchFamily="18" charset="0"/>
                <a:ea typeface="+mj-ea"/>
                <a:cs typeface="Times New Roman" panose="02020603050405020304" pitchFamily="18" charset="0"/>
              </a:rPr>
              <a:t>trong</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gia</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đình</a:t>
            </a:r>
            <a:r>
              <a:rPr lang="en-US" sz="3200" dirty="0">
                <a:solidFill>
                  <a:srgbClr val="000000"/>
                </a:solidFill>
                <a:latin typeface="Times New Roman" panose="02020603050405020304" pitchFamily="18" charset="0"/>
                <a:ea typeface="+mj-ea"/>
                <a:cs typeface="Times New Roman" panose="02020603050405020304" pitchFamily="18" charset="0"/>
              </a:rPr>
              <a:t> </a:t>
            </a:r>
            <a:r>
              <a:rPr lang="en-US" sz="3200" dirty="0" err="1">
                <a:solidFill>
                  <a:srgbClr val="000000"/>
                </a:solidFill>
                <a:latin typeface="Times New Roman" panose="02020603050405020304" pitchFamily="18" charset="0"/>
                <a:ea typeface="+mj-ea"/>
                <a:cs typeface="Times New Roman" panose="02020603050405020304" pitchFamily="18" charset="0"/>
              </a:rPr>
              <a:t>em</a:t>
            </a:r>
            <a:r>
              <a:rPr lang="en-US" sz="3200" dirty="0">
                <a:solidFill>
                  <a:srgbClr val="000000"/>
                </a:solidFill>
                <a:latin typeface="Times New Roman" panose="02020603050405020304" pitchFamily="18" charset="0"/>
                <a:ea typeface="+mj-ea"/>
                <a:cs typeface="Times New Roman" panose="02020603050405020304" pitchFamily="18" charset="0"/>
              </a:rPr>
              <a:t>.</a:t>
            </a:r>
            <a:endParaRPr lang="en-US" sz="3200" dirty="0">
              <a:solidFill>
                <a:srgbClr val="000000"/>
              </a:solidFill>
              <a:effectLst/>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809155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wipe(down)">
                                      <p:cBhvr>
                                        <p:cTn id="31" dur="500"/>
                                        <p:tgtEl>
                                          <p:spTgt spid="14"/>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30FEFDF2-07DB-4258-A39F-C8424203944E}"/>
              </a:ext>
            </a:extLst>
          </p:cNvPr>
          <p:cNvSpPr txBox="1"/>
          <p:nvPr/>
        </p:nvSpPr>
        <p:spPr>
          <a:xfrm>
            <a:off x="542677" y="582067"/>
            <a:ext cx="10938509" cy="5693866"/>
          </a:xfrm>
          <a:prstGeom prst="rect">
            <a:avLst/>
          </a:prstGeom>
          <a:noFill/>
        </p:spPr>
        <p:txBody>
          <a:bodyPr wrap="square">
            <a:spAutoFit/>
          </a:bodyPr>
          <a:lstStyle/>
          <a:p>
            <a:pPr algn="just"/>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Trong nhà em có rất nhiều những món đồ dùng khác nhau. Đồ dùng nào cũng có những công năng riêng của nó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vi-VN" sz="2800" b="0" i="0" dirty="0">
                <a:effectLst/>
                <a:latin typeface="Times New Roman" panose="02020603050405020304" pitchFamily="18" charset="0"/>
                <a:cs typeface="Times New Roman" panose="02020603050405020304" pitchFamily="18" charset="0"/>
              </a:rPr>
              <a:t> món đồ mà em yêu thích nhất chính là chiếc tivi</a:t>
            </a:r>
            <a:r>
              <a:rPr lang="en-US" sz="2800" dirty="0">
                <a:latin typeface="Times New Roman" panose="02020603050405020304" pitchFamily="18" charset="0"/>
                <a:cs typeface="Times New Roman" panose="02020603050405020304" pitchFamily="18" charset="0"/>
              </a:rPr>
              <a:t>.</a:t>
            </a:r>
            <a:r>
              <a:rPr lang="en-US" sz="2800" b="0" i="0" dirty="0">
                <a:effectLst/>
                <a:latin typeface="Times New Roman" panose="02020603050405020304" pitchFamily="18" charset="0"/>
                <a:cs typeface="Times New Roman" panose="02020603050405020304" pitchFamily="18" charset="0"/>
              </a:rPr>
              <a:t> </a:t>
            </a:r>
            <a:r>
              <a:rPr lang="vi-VN" sz="2800" b="0" i="0" dirty="0">
                <a:effectLst/>
                <a:latin typeface="Times New Roman" panose="02020603050405020304" pitchFamily="18" charset="0"/>
                <a:cs typeface="Times New Roman" panose="02020603050405020304" pitchFamily="18" charset="0"/>
              </a:rPr>
              <a:t>Chiếc tivi nhà em có dạng hình chữ nhật. Mặt tivi siêu phẳng và có thể kết nối được với internet. Bố em thường rất thích vào mạng internet thông qua chiếc tivi này để xem các chương trình hài mà bố yêu thích. Bên cạnh tivi có mấy cái nút điều khiển dùng để bật hoặc tắt, nút chuyển kênh, nút điều khiển tiếng. Tuy nhiên, em thường không sử dụng các nút này vì tivi có một chiếc điều khiển từ xa. Chiếc tivi này chính là một kỉ niệm của gia đình em. Nhờ có tivi em đã học được rất nhiều điều bổ ích thông qua các chương trình như: Thế giới động vật, Thiên nhiên kì thú, Tìm hiểu vũ trụ. Vì vậy, em luôn giữ gìn và trân trọng chiếc tivi của gia đình mình.</a:t>
            </a:r>
          </a:p>
          <a:p>
            <a:pPr algn="just"/>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799658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TotalTime>
  <Words>663</Words>
  <Application>Microsoft Office PowerPoint</Application>
  <PresentationFormat>Custom</PresentationFormat>
  <Paragraphs>51</Paragraphs>
  <Slides>10</Slides>
  <Notes>0</Notes>
  <HiddenSlides>0</HiddenSlides>
  <MMClips>1</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Thị Chung Thủy</dc:creator>
  <cp:lastModifiedBy>HP</cp:lastModifiedBy>
  <cp:revision>16</cp:revision>
  <dcterms:created xsi:type="dcterms:W3CDTF">2021-07-09T03:17:56Z</dcterms:created>
  <dcterms:modified xsi:type="dcterms:W3CDTF">2025-05-02T15:47:06Z</dcterms:modified>
</cp:coreProperties>
</file>