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715" r:id="rId3"/>
  </p:sldMasterIdLst>
  <p:notesMasterIdLst>
    <p:notesMasterId r:id="rId24"/>
  </p:notesMasterIdLst>
  <p:sldIdLst>
    <p:sldId id="573" r:id="rId4"/>
    <p:sldId id="575" r:id="rId5"/>
    <p:sldId id="578" r:id="rId6"/>
    <p:sldId id="602" r:id="rId7"/>
    <p:sldId id="583" r:id="rId8"/>
    <p:sldId id="582" r:id="rId9"/>
    <p:sldId id="586" r:id="rId10"/>
    <p:sldId id="588" r:id="rId11"/>
    <p:sldId id="592" r:id="rId12"/>
    <p:sldId id="595" r:id="rId13"/>
    <p:sldId id="596" r:id="rId14"/>
    <p:sldId id="590" r:id="rId15"/>
    <p:sldId id="283" r:id="rId16"/>
    <p:sldId id="598" r:id="rId17"/>
    <p:sldId id="284" r:id="rId18"/>
    <p:sldId id="285" r:id="rId19"/>
    <p:sldId id="286" r:id="rId20"/>
    <p:sldId id="287" r:id="rId21"/>
    <p:sldId id="606" r:id="rId22"/>
    <p:sldId id="6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7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8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vi-VN" dirty="0">
                <a:sym typeface="+mn-ea"/>
              </a:rPr>
              <a:t>Đỗ Phong</a:t>
            </a:r>
            <a:r>
              <a:rPr lang="en-US" dirty="0">
                <a:sym typeface="+mn-ea"/>
              </a:rPr>
              <a:t> - phongxudola@gmail.com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7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3.wdp"/><Relationship Id="rId3" Type="http://schemas.microsoft.com/office/2007/relationships/media" Target="../media/media5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video" Target="../media/media6.mp4"/><Relationship Id="rId11" Type="http://schemas.openxmlformats.org/officeDocument/2006/relationships/image" Target="../media/image21.jpeg"/><Relationship Id="rId5" Type="http://schemas.microsoft.com/office/2007/relationships/media" Target="../media/media6.mp4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4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video" Target="../media/media6.mp4"/><Relationship Id="rId11" Type="http://schemas.openxmlformats.org/officeDocument/2006/relationships/image" Target="../media/image4.png"/><Relationship Id="rId5" Type="http://schemas.microsoft.com/office/2007/relationships/media" Target="../media/media6.mp4"/><Relationship Id="rId10" Type="http://schemas.microsoft.com/office/2007/relationships/hdphoto" Target="../media/hdphoto4.wdp"/><Relationship Id="rId4" Type="http://schemas.openxmlformats.org/officeDocument/2006/relationships/audio" Target="../media/media5.mp3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21.jpeg"/><Relationship Id="rId3" Type="http://schemas.openxmlformats.org/officeDocument/2006/relationships/audio" Target="NULL" TargetMode="External"/><Relationship Id="rId7" Type="http://schemas.microsoft.com/office/2007/relationships/media" Target="../media/media6.mp4"/><Relationship Id="rId12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5.mp3"/><Relationship Id="rId11" Type="http://schemas.openxmlformats.org/officeDocument/2006/relationships/image" Target="../media/image4.png"/><Relationship Id="rId5" Type="http://schemas.microsoft.com/office/2007/relationships/media" Target="../media/media5.mp3"/><Relationship Id="rId10" Type="http://schemas.openxmlformats.org/officeDocument/2006/relationships/image" Target="../media/image34.png"/><Relationship Id="rId4" Type="http://schemas.microsoft.com/office/2007/relationships/media" Target="../media/media7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7.GIF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6.png"/><Relationship Id="rId5" Type="http://schemas.openxmlformats.org/officeDocument/2006/relationships/image" Target="../media/image12.emf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6" y="-510900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/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/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6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Freeform 56"/>
          <p:cNvSpPr/>
          <p:nvPr/>
        </p:nvSpPr>
        <p:spPr bwMode="auto">
          <a:xfrm>
            <a:off x="3313113" y="302532"/>
            <a:ext cx="412751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Freeform 57"/>
          <p:cNvSpPr/>
          <p:nvPr/>
        </p:nvSpPr>
        <p:spPr bwMode="auto">
          <a:xfrm>
            <a:off x="5162551" y="64067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Freeform 58"/>
          <p:cNvSpPr/>
          <p:nvPr/>
        </p:nvSpPr>
        <p:spPr bwMode="auto">
          <a:xfrm>
            <a:off x="9504363" y="859745"/>
            <a:ext cx="539751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Freeform 59"/>
          <p:cNvSpPr/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Freeform 60"/>
          <p:cNvSpPr/>
          <p:nvPr/>
        </p:nvSpPr>
        <p:spPr bwMode="auto">
          <a:xfrm>
            <a:off x="8015288" y="12375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Freeform 61"/>
          <p:cNvSpPr/>
          <p:nvPr/>
        </p:nvSpPr>
        <p:spPr bwMode="auto">
          <a:xfrm>
            <a:off x="4119564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9" name="Freeform 104"/>
          <p:cNvSpPr/>
          <p:nvPr/>
        </p:nvSpPr>
        <p:spPr bwMode="auto">
          <a:xfrm>
            <a:off x="10482264" y="140902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-130175" y="4839335"/>
            <a:ext cx="12278995" cy="2016760"/>
            <a:chOff x="44450" y="4062455"/>
            <a:chExt cx="11814175" cy="2887672"/>
          </a:xfrm>
        </p:grpSpPr>
        <p:sp>
          <p:nvSpPr>
            <p:cNvPr id="26" name="Freeform 21"/>
            <p:cNvSpPr/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3"/>
            <p:cNvSpPr/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4"/>
            <p:cNvSpPr/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5"/>
            <p:cNvSpPr/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6"/>
            <p:cNvSpPr/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7"/>
            <p:cNvSpPr/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9"/>
            <p:cNvSpPr/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2"/>
            <p:cNvSpPr/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4"/>
            <p:cNvSpPr/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37"/>
            <p:cNvSpPr/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39"/>
            <p:cNvSpPr/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0"/>
            <p:cNvSpPr/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1"/>
            <p:cNvSpPr/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2"/>
            <p:cNvSpPr/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3"/>
            <p:cNvSpPr/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4"/>
            <p:cNvSpPr/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5"/>
            <p:cNvSpPr/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46"/>
            <p:cNvSpPr/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47"/>
            <p:cNvSpPr/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48"/>
            <p:cNvSpPr/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49"/>
            <p:cNvSpPr/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0"/>
            <p:cNvSpPr/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3"/>
            <p:cNvSpPr/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4"/>
            <p:cNvSpPr/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2"/>
            <p:cNvSpPr/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3"/>
            <p:cNvSpPr/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4"/>
            <p:cNvSpPr/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5"/>
            <p:cNvSpPr/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66"/>
            <p:cNvSpPr/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67"/>
            <p:cNvSpPr/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68"/>
            <p:cNvSpPr/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69"/>
            <p:cNvSpPr/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2"/>
            <p:cNvSpPr/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3"/>
            <p:cNvSpPr/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4"/>
            <p:cNvSpPr/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5"/>
            <p:cNvSpPr/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76"/>
            <p:cNvSpPr/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77"/>
            <p:cNvSpPr/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2"/>
            <p:cNvSpPr/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/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Freeform 84"/>
              <p:cNvSpPr/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0" name="Freeform 85"/>
            <p:cNvSpPr/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86"/>
            <p:cNvSpPr/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88"/>
            <p:cNvSpPr/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0"/>
            <p:cNvSpPr/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2"/>
            <p:cNvSpPr/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96"/>
            <p:cNvSpPr/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97"/>
            <p:cNvSpPr/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98"/>
            <p:cNvSpPr/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5"/>
            <p:cNvSpPr/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06"/>
            <p:cNvSpPr/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07"/>
            <p:cNvSpPr/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08"/>
            <p:cNvSpPr/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09"/>
            <p:cNvSpPr/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0"/>
            <p:cNvSpPr/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1"/>
            <p:cNvSpPr/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2"/>
            <p:cNvSpPr/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3"/>
            <p:cNvSpPr/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4"/>
            <p:cNvSpPr/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5"/>
            <p:cNvSpPr/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16"/>
            <p:cNvSpPr/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17"/>
            <p:cNvSpPr/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18"/>
            <p:cNvSpPr/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8" name="Freeform 122"/>
          <p:cNvSpPr/>
          <p:nvPr/>
        </p:nvSpPr>
        <p:spPr bwMode="auto">
          <a:xfrm>
            <a:off x="-130968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0"/>
          <p:cNvSpPr txBox="1"/>
          <p:nvPr/>
        </p:nvSpPr>
        <p:spPr>
          <a:xfrm>
            <a:off x="752475" y="786130"/>
            <a:ext cx="10687050" cy="469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30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30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ĐẾN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TIẾT CHUYÊN ĐỀ CẤP TRƯỜNG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30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lang="vi-V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TIẾNG VIỆT - LỚP 2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5130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 sách: Kết nối tri thức với cuộc sống)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30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7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8314315" y="5552512"/>
            <a:ext cx="3867557" cy="990821"/>
          </a:xfrm>
          <a:prstGeom prst="horizontalScrol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i="1" dirty="0">
                <a:solidFill>
                  <a:schemeClr val="tx1"/>
                </a:solidFill>
                <a:latin typeface="+mj-lt"/>
              </a:rPr>
              <a:t>Giáo viên : Đỗ Thị Phong</a:t>
            </a:r>
          </a:p>
        </p:txBody>
      </p:sp>
      <p:pic>
        <p:nvPicPr>
          <p:cNvPr id="124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7386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33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10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403463"/>
            <a:ext cx="12282473" cy="4452301"/>
            <a:chOff x="-53293" y="3185627"/>
            <a:chExt cx="9211855" cy="1956197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3185627"/>
              <a:ext cx="3208926" cy="1725164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664047"/>
              <a:ext cx="4910252" cy="1477777"/>
            </a:xfrm>
            <a:prstGeom prst="rect">
              <a:avLst/>
            </a:prstGeom>
          </p:spPr>
        </p:pic>
      </p:grpSp>
      <p:pic>
        <p:nvPicPr>
          <p:cNvPr id="3" name="Đồng hồ đếm ngược 5 phút __ 5 Minutes Countdown Timer (6)">
            <a:hlinkClick r:id="" action="ppaction://media"/>
            <a:extLst>
              <a:ext uri="{FF2B5EF4-FFF2-40B4-BE49-F238E27FC236}">
                <a16:creationId xmlns:a16="http://schemas.microsoft.com/office/drawing/2014/main" id="{524EAA33-7E0C-459B-BE8E-0B38B490E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900" y="117463"/>
            <a:ext cx="12104099" cy="65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5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1546" y="1111567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84741" y="5387248"/>
            <a:ext cx="11038901" cy="112975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1.Tìm trong bài những từ chỉ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93140" y="196278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25305" y="1993334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6915" y="1577340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30985" y="2784475"/>
            <a:ext cx="111569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1220" y="3575050"/>
            <a:ext cx="923290" cy="1079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240915" y="3990975"/>
            <a:ext cx="446405" cy="952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1060" y="4356100"/>
            <a:ext cx="943610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30985" y="4782185"/>
            <a:ext cx="32448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60665" y="1577340"/>
            <a:ext cx="42545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423275" y="1983105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423275" y="2378710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423275" y="2794635"/>
            <a:ext cx="39052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10550" y="3585845"/>
            <a:ext cx="117094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24570" y="3990975"/>
            <a:ext cx="132524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56245" y="4376420"/>
            <a:ext cx="104140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44485" y="4782185"/>
            <a:ext cx="33147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/>
          <p:cNvSpPr/>
          <p:nvPr/>
        </p:nvSpPr>
        <p:spPr>
          <a:xfrm>
            <a:off x="249872" y="247967"/>
            <a:ext cx="4428490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14145" y="2244886"/>
            <a:ext cx="33972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8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78252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: Rounded Corners 10"/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45" y="2267022"/>
            <a:ext cx="7838440" cy="936625"/>
          </a:xfrm>
          <a:prstGeom prst="rect">
            <a:avLst/>
          </a:prstGeom>
        </p:spPr>
      </p:pic>
      <p:sp>
        <p:nvSpPr>
          <p:cNvPr id="12" name="Rounded Rectangle 15"/>
          <p:cNvSpPr/>
          <p:nvPr/>
        </p:nvSpPr>
        <p:spPr>
          <a:xfrm>
            <a:off x="4413250" y="3322719"/>
            <a:ext cx="5751195" cy="1957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</a:p>
        </p:txBody>
      </p:sp>
    </p:spTree>
    <p:extLst>
      <p:ext uri="{BB962C8B-B14F-4D97-AF65-F5344CB8AC3E}">
        <p14:creationId xmlns:p14="http://schemas.microsoft.com/office/powerpoint/2010/main" val="41303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898987"/>
            <a:ext cx="12453257" cy="375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22143"/>
            <a:ext cx="12192000" cy="838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vi-VN" sz="4000" b="1" dirty="0"/>
          </a:p>
          <a:p>
            <a:pPr algn="ctr"/>
            <a:r>
              <a:rPr lang="vi-VN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Hoạt động vận dụng</a:t>
            </a:r>
            <a:endParaRPr lang="vi-VN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4" tIns="34266" rIns="68494" bIns="34266" rtlCol="0" anchor="ctr"/>
          <a:lstStyle/>
          <a:p>
            <a:pPr algn="ctr" defTabSz="1217476">
              <a:defRPr/>
            </a:pPr>
            <a:endParaRPr lang="zh-CN" altLang="en-US" sz="1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4" tIns="34266" rIns="68494" bIns="34266" rtlCol="0" anchor="ctr"/>
          <a:lstStyle/>
          <a:p>
            <a:pPr algn="ctr" defTabSz="1217476">
              <a:defRPr/>
            </a:pPr>
            <a:endParaRPr lang="zh-CN" altLang="en-US" sz="1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6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4" tIns="34266" rIns="68494" bIns="34266" rtlCol="0" anchor="ctr"/>
          <a:lstStyle/>
          <a:p>
            <a:pPr algn="ctr" defTabSz="1217476">
              <a:defRPr/>
            </a:pPr>
            <a:endParaRPr lang="zh-CN" altLang="en-US" sz="1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21073" y="847"/>
            <a:ext cx="11834707" cy="6162887"/>
            <a:chOff x="3084810" y="-575112"/>
            <a:chExt cx="5809496" cy="6060806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575112"/>
              <a:ext cx="5596613" cy="6060806"/>
              <a:chOff x="3297693" y="-575112"/>
              <a:chExt cx="5596613" cy="6060806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25155" y="-575112"/>
                <a:ext cx="28903" cy="600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599844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4" tIns="34266" rIns="68494" bIns="34266" rtlCol="0" anchor="ctr"/>
          <a:lstStyle/>
          <a:p>
            <a:pPr algn="ctr" defTabSz="1217476">
              <a:defRPr/>
            </a:pPr>
            <a:endParaRPr lang="zh-CN" altLang="en-US" sz="1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4" tIns="34266" rIns="68494" bIns="34266" rtlCol="0" anchor="ctr"/>
          <a:lstStyle/>
          <a:p>
            <a:pPr algn="ctr" defTabSz="1217476">
              <a:defRPr/>
            </a:pPr>
            <a:endParaRPr lang="zh-CN" altLang="en-US" sz="1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1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4" tIns="34266" rIns="68494" bIns="34266" rtlCol="0" anchor="ctr"/>
          <a:lstStyle/>
          <a:p>
            <a:pPr algn="ctr" defTabSz="1217476">
              <a:defRPr/>
            </a:pPr>
            <a:endParaRPr lang="zh-CN" altLang="en-US" sz="1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20633" y="3749184"/>
            <a:ext cx="7157646" cy="992531"/>
          </a:xfrm>
          <a:prstGeom prst="rect">
            <a:avLst/>
          </a:prstGeom>
          <a:noFill/>
        </p:spPr>
        <p:txBody>
          <a:bodyPr wrap="square" lIns="68494" tIns="34266" rIns="68494" bIns="3426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7476">
              <a:defRPr/>
            </a:pPr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Trò chơi “ Xoay hoa”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58" name="Picture 11" descr="Picture5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152140" y="3587327"/>
            <a:ext cx="66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Picture5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31953" y="3708400"/>
            <a:ext cx="66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4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06968" y="152400"/>
            <a:ext cx="9702545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“Em học vẽ” có mấy khổ thơ?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9489" y="60706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544012" y="1417814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788356" y="1535289"/>
            <a:ext cx="643466" cy="7507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vi-VN" dirty="0"/>
          </a:p>
        </p:txBody>
      </p:sp>
      <p:pic>
        <p:nvPicPr>
          <p:cNvPr id="13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65" y="4114800"/>
            <a:ext cx="609600" cy="609600"/>
          </a:xfrm>
          <a:prstGeom prst="rect">
            <a:avLst/>
          </a:prstGeom>
        </p:spPr>
      </p:pic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2800AC03-0C5E-4114-AE6F-E563DE5707B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765" y="4505325"/>
            <a:ext cx="4064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593E-6 L 0.13333 0.0016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473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73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473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7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466" y="3601155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 nhỏ học vẽ ở đâu?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4275" y="1816034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vi-VN" sz="36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ở nhà</a:t>
            </a:r>
            <a:endParaRPr lang="en-US" sz="3600" b="1" dirty="0">
              <a:solidFill>
                <a:srgbClr val="00B05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8626" y="1846888"/>
            <a:ext cx="3041374" cy="15059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lang="vi-VN" sz="36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ngoài sân trường</a:t>
            </a:r>
            <a:endParaRPr lang="en-US" sz="3600" b="1" dirty="0">
              <a:solidFill>
                <a:srgbClr val="00B05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3722" y="1832112"/>
            <a:ext cx="3369415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vi-VN" sz="36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 lớp học</a:t>
            </a:r>
            <a:endParaRPr lang="en-US" sz="3600" b="1" dirty="0">
              <a:solidFill>
                <a:srgbClr val="00B05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9075" y="5405543"/>
            <a:ext cx="609600" cy="609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481689" y="1930400"/>
            <a:ext cx="722489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B</a:t>
            </a:r>
            <a:endParaRPr lang="vi-VN" sz="4800" dirty="0"/>
          </a:p>
        </p:txBody>
      </p:sp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FCD22B50-4AC3-4B16-AEA0-4F3E402DDF2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29825" y="4419598"/>
            <a:ext cx="4064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490871" y="72887"/>
            <a:ext cx="9706632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+mj-lt"/>
              </a:rPr>
              <a:t>Bài học có tên là: “Em học vẽ” đúng hay sai?</a:t>
            </a:r>
            <a:endParaRPr lang="en-US" sz="3600" b="1" dirty="0">
              <a:solidFill>
                <a:srgbClr val="0070C0"/>
              </a:solidFill>
              <a:latin typeface="+mj-lt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60755" y="1660973"/>
            <a:ext cx="2997143" cy="10060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vi-VN" sz="32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endParaRPr lang="en-US" sz="3200" b="1" dirty="0">
              <a:solidFill>
                <a:srgbClr val="00B05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54207" y="1602366"/>
            <a:ext cx="2997939" cy="11049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sai</a:t>
            </a:r>
            <a:endParaRPr lang="en-US" sz="3600" b="1" dirty="0">
              <a:solidFill>
                <a:srgbClr val="00B05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99350" y="186497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89867" y="1918316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589867" y="1864976"/>
            <a:ext cx="75635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vi-VN" sz="3600" dirty="0"/>
          </a:p>
        </p:txBody>
      </p:sp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B51AD195-4DA4-454A-A561-A897BE2BA2F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765" y="4486275"/>
            <a:ext cx="4064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2" grpId="0" bldLvl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917713" y="4559876"/>
            <a:ext cx="10356574" cy="2197679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 trường học, lớp học sạch sẽ thì các em nên làm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28799" y="452406"/>
            <a:ext cx="8534403" cy="5166909"/>
            <a:chOff x="1828799" y="1186190"/>
            <a:chExt cx="8534402" cy="5166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5822" y="1186190"/>
              <a:ext cx="7281333" cy="95955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00583" y="1305580"/>
              <a:ext cx="1847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90" y="1776451"/>
            <a:ext cx="2302934" cy="4800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293" y="1482244"/>
            <a:ext cx="2144890" cy="4290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5" y="5334278"/>
            <a:ext cx="4797779" cy="1399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55" y="1594717"/>
            <a:ext cx="6807539" cy="26468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400" dirty="0"/>
              <a:t>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Không vứt giấy rác bừa bãi ở trong ngăn bàn, trong lớp học, ngoài sân trường, ngoài cổng trường đặc biệt là ở các bồn hoa cây cảnh. Hàng ngày, hàng tuần phải vệ sinh sạch sẽ lớp học và sân trường. </a:t>
            </a:r>
          </a:p>
          <a:p>
            <a:pPr algn="just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Có ý thức giữ gìn khu vệ sinh chung</a:t>
            </a:r>
            <a:endParaRPr lang="zh-CN" altLang="en-US" sz="24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8667" y="602708"/>
            <a:ext cx="6570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2251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36 1.26764E-6 L -0.09177 -0.00902 C -0.08488 -0.0111 -0.0742 -0.01203 -0.06327 -0.01203 C -0.05077 -0.01203 -0.04075 -0.0111 -0.03372 -0.00902 L 2.02031E-6 1.26764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1" y="-6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16 0.05135 L -0.03905 0.01642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1" y="-175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320538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endParaRPr lang="zh-CN" altLang="en-US" sz="8000" spc="300" dirty="0">
                <a:solidFill>
                  <a:srgbClr val="FF0000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485335" y="1912508"/>
            <a:ext cx="5222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latin typeface="+mj-lt"/>
              </a:rPr>
              <a:t>1. Hoạt động :Khởi động</a:t>
            </a: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26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0"/>
            <a:ext cx="12191760" cy="688276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4559126" y="3143727"/>
            <a:ext cx="2270737" cy="4013359"/>
          </a:xfrm>
          <a:prstGeom prst="rect">
            <a:avLst/>
          </a:prstGeom>
        </p:spPr>
      </p:pic>
      <p:pic>
        <p:nvPicPr>
          <p:cNvPr id="19" name="Picture 3" descr="sunflowers_wave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65" y="4986815"/>
            <a:ext cx="1358999" cy="173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Picture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315" y="128589"/>
            <a:ext cx="2284132" cy="21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Picture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5299" y="516257"/>
            <a:ext cx="1728287" cy="159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Picture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7403" y="332423"/>
            <a:ext cx="1555123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6" y="5806281"/>
            <a:ext cx="1426447" cy="68484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9"/>
          <p:cNvSpPr>
            <a:spLocks noTextEdit="1"/>
          </p:cNvSpPr>
          <p:nvPr/>
        </p:nvSpPr>
        <p:spPr>
          <a:xfrm>
            <a:off x="1244600" y="1399822"/>
            <a:ext cx="10202333" cy="3531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31"/>
              </a:avLst>
            </a:prstTxWarp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XIN CHÂN THÀNH CẢM ƠN QUÝ TH</a:t>
            </a:r>
            <a:r>
              <a:rPr lang="vi-VN" sz="3600" b="1" dirty="0">
                <a:solidFill>
                  <a:schemeClr val="accent5">
                    <a:lumMod val="75000"/>
                  </a:schemeClr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ẦY CÔ GIÁO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ĐÃ LẮNG NGHE</a:t>
            </a:r>
          </a:p>
          <a:p>
            <a:pPr algn="ctr"/>
            <a:endParaRPr lang="en-US" sz="3600" b="1" dirty="0">
              <a:solidFill>
                <a:srgbClr val="0000FF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4886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210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710"/>
                            </p:stCondLst>
                            <p:childTnLst>
                              <p:par>
                                <p:cTn id="1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176269" y="165253"/>
            <a:ext cx="11821099" cy="1277956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44223" cy="75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endParaRPr lang="zh-CN" altLang="en-US" sz="8000" spc="300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531345" y="451019"/>
            <a:ext cx="9855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Khởi động theo nhạc </a:t>
            </a:r>
            <a:r>
              <a:rPr lang="vi-VN" sz="3200" b="1" dirty="0">
                <a:latin typeface="+mj-lt"/>
              </a:rPr>
              <a:t>bài</a:t>
            </a:r>
            <a:r>
              <a:rPr lang="vi-VN" sz="3600" b="1" dirty="0">
                <a:latin typeface="+mj-lt"/>
              </a:rPr>
              <a:t> hát: “Vũ điệu rửa tay” </a:t>
            </a:r>
          </a:p>
        </p:txBody>
      </p:sp>
      <p:pic>
        <p:nvPicPr>
          <p:cNvPr id="4" name="Bài nhảy rửa tay vui nhộn 3">
            <a:hlinkClick r:id="" action="ppaction://media"/>
            <a:extLst>
              <a:ext uri="{FF2B5EF4-FFF2-40B4-BE49-F238E27FC236}">
                <a16:creationId xmlns:a16="http://schemas.microsoft.com/office/drawing/2014/main" id="{0C6FD474-9E8E-4A1C-81FC-0CB481E694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1443210"/>
            <a:ext cx="12096520" cy="54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1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28799" y="452406"/>
            <a:ext cx="8534403" cy="5166909"/>
            <a:chOff x="1828799" y="1186190"/>
            <a:chExt cx="8534402" cy="5166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5822" y="1186190"/>
              <a:ext cx="7281333" cy="95955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00583" y="1305580"/>
              <a:ext cx="1847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33" y="1776450"/>
            <a:ext cx="2625243" cy="5198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90" y="1482244"/>
            <a:ext cx="2447600" cy="4551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5" y="5334278"/>
            <a:ext cx="4797779" cy="1399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0245" y="2266756"/>
            <a:ext cx="6807539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4400" b="1" u="sng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u="sng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14</a:t>
            </a:r>
            <a:r>
              <a:rPr lang="en-US" altLang="zh-CN" sz="4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pPr algn="ctr"/>
            <a:r>
              <a:rPr lang="en-US" altLang="zh-CN" sz="4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4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4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(Ti</a:t>
            </a:r>
            <a:r>
              <a:rPr lang="vi-VN" altLang="zh-CN" sz="4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ết 2)</a:t>
            </a:r>
            <a:endParaRPr lang="zh-CN" altLang="en-US" sz="44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8667" y="602708"/>
            <a:ext cx="6570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98212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/>
          <p:cNvPicPr>
            <a:picLocks noChangeAspect="1"/>
          </p:cNvPicPr>
          <p:nvPr/>
        </p:nvPicPr>
        <p:blipFill rotWithShape="1">
          <a:blip r:embed="rId2" cstate="screen"/>
          <a:srcRect t="5326"/>
          <a:stretch>
            <a:fillRect/>
          </a:stretch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141950" y="345610"/>
            <a:ext cx="9816369" cy="11000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2. Hoạt động : Luyện tập - thực hành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500388"/>
            <a:ext cx="12192002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737113" y="3208199"/>
            <a:ext cx="6128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2.1. Luyện đọc lại</a:t>
            </a:r>
            <a:endParaRPr lang="vi-VN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1729409" y="1320538"/>
            <a:ext cx="9442174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endParaRPr lang="zh-CN" altLang="en-US" sz="8000" spc="300" dirty="0">
                <a:solidFill>
                  <a:srgbClr val="FF0000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802835" y="1925277"/>
            <a:ext cx="7251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2.2. Luyện tập theo văn bản đọc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63776" y="1195071"/>
            <a:ext cx="6873240" cy="4390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365" y="1226980"/>
            <a:ext cx="3558540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49871" y="5750804"/>
            <a:ext cx="11791563" cy="106365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1.Tìm trong bài những từ chỉ sự vật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249872" y="247967"/>
            <a:ext cx="4428490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3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834887"/>
            <a:ext cx="6456680" cy="3001616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endParaRPr lang="zh-CN" altLang="en-US" sz="8000" spc="300" dirty="0">
                <a:solidFill>
                  <a:srgbClr val="FF0000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531779" y="1852874"/>
            <a:ext cx="51603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99186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376</Words>
  <Application>Microsoft Office PowerPoint</Application>
  <PresentationFormat>Widescreen</PresentationFormat>
  <Paragraphs>60</Paragraphs>
  <Slides>20</Slides>
  <Notes>11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Arial</vt:lpstr>
      <vt:lpstr>Arial Rounded MT Bold</vt:lpstr>
      <vt:lpstr>Arial-Rounded</vt:lpstr>
      <vt:lpstr>Calibri</vt:lpstr>
      <vt:lpstr>Calibri Light</vt:lpstr>
      <vt:lpstr>iCiel Cadena</vt:lpstr>
      <vt:lpstr>Times New Roman</vt:lpstr>
      <vt:lpstr>1_Office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HP</dc:creator>
  <cp:lastModifiedBy>Administrator</cp:lastModifiedBy>
  <cp:revision>94</cp:revision>
  <dcterms:created xsi:type="dcterms:W3CDTF">2021-05-25T05:02:00Z</dcterms:created>
  <dcterms:modified xsi:type="dcterms:W3CDTF">2024-10-18T05:37:43Z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1033-12.2.0.13266</vt:lpwstr>
  </property>
  <property fmtid="{D5CDD505-2E9C-101B-9397-08002B2CF9AE}" pid="3" name="ICV">
    <vt:lpwstr>A19C361365D84258BC4161E5873C0300_12</vt:lpwstr>
  </property>
</Properties>
</file>